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media/image1.jpeg" ContentType="image/jpeg"/>
  <Override PartName="/ppt/media/image2.jpeg" ContentType="image/jpeg"/>
  <Override PartName="/ppt/media/image3.jpeg" ContentType="image/jpeg"/>
  <Override PartName="/ppt/media/image4.jpeg" ContentType="image/jpeg"/>
  <Override PartName="/ppt/media/image5.jpeg" ContentType="image/jpeg"/>
  <Override PartName="/ppt/media/image6.jpeg" ContentType="image/jpeg"/>
  <Override PartName="/ppt/media/image7.jpeg" ContentType="image/jpeg"/>
  <Override PartName="/ppt/media/image8.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000000"/>
        </a:solidFill>
        <a:effectLst/>
        <a:uFillTx/>
        <a:latin typeface="+mn-lt"/>
        <a:ea typeface="+mn-ea"/>
        <a:cs typeface="+mn-cs"/>
        <a:sym typeface="Helvetica Neue Light"/>
      </a:defRPr>
    </a:lvl1pPr>
    <a:lvl2pPr marL="0" marR="0" indent="0" algn="ctr" defTabSz="825500"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000000"/>
        </a:solidFill>
        <a:effectLst/>
        <a:uFillTx/>
        <a:latin typeface="+mn-lt"/>
        <a:ea typeface="+mn-ea"/>
        <a:cs typeface="+mn-cs"/>
        <a:sym typeface="Helvetica Neue Light"/>
      </a:defRPr>
    </a:lvl2pPr>
    <a:lvl3pPr marL="0" marR="0" indent="0" algn="ctr" defTabSz="825500"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000000"/>
        </a:solidFill>
        <a:effectLst/>
        <a:uFillTx/>
        <a:latin typeface="+mn-lt"/>
        <a:ea typeface="+mn-ea"/>
        <a:cs typeface="+mn-cs"/>
        <a:sym typeface="Helvetica Neue Light"/>
      </a:defRPr>
    </a:lvl3pPr>
    <a:lvl4pPr marL="0" marR="0" indent="0" algn="ctr" defTabSz="825500"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000000"/>
        </a:solidFill>
        <a:effectLst/>
        <a:uFillTx/>
        <a:latin typeface="+mn-lt"/>
        <a:ea typeface="+mn-ea"/>
        <a:cs typeface="+mn-cs"/>
        <a:sym typeface="Helvetica Neue Light"/>
      </a:defRPr>
    </a:lvl4pPr>
    <a:lvl5pPr marL="0" marR="0" indent="0" algn="ctr" defTabSz="825500"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000000"/>
        </a:solidFill>
        <a:effectLst/>
        <a:uFillTx/>
        <a:latin typeface="+mn-lt"/>
        <a:ea typeface="+mn-ea"/>
        <a:cs typeface="+mn-cs"/>
        <a:sym typeface="Helvetica Neue Light"/>
      </a:defRPr>
    </a:lvl5pPr>
    <a:lvl6pPr marL="0" marR="0" indent="0" algn="ctr" defTabSz="825500"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000000"/>
        </a:solidFill>
        <a:effectLst/>
        <a:uFillTx/>
        <a:latin typeface="+mn-lt"/>
        <a:ea typeface="+mn-ea"/>
        <a:cs typeface="+mn-cs"/>
        <a:sym typeface="Helvetica Neue Light"/>
      </a:defRPr>
    </a:lvl6pPr>
    <a:lvl7pPr marL="0" marR="0" indent="0" algn="ctr" defTabSz="825500"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000000"/>
        </a:solidFill>
        <a:effectLst/>
        <a:uFillTx/>
        <a:latin typeface="+mn-lt"/>
        <a:ea typeface="+mn-ea"/>
        <a:cs typeface="+mn-cs"/>
        <a:sym typeface="Helvetica Neue Light"/>
      </a:defRPr>
    </a:lvl7pPr>
    <a:lvl8pPr marL="0" marR="0" indent="0" algn="ctr" defTabSz="825500"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000000"/>
        </a:solidFill>
        <a:effectLst/>
        <a:uFillTx/>
        <a:latin typeface="+mn-lt"/>
        <a:ea typeface="+mn-ea"/>
        <a:cs typeface="+mn-cs"/>
        <a:sym typeface="Helvetica Neue Light"/>
      </a:defRPr>
    </a:lvl8pPr>
    <a:lvl9pPr marL="0" marR="0" indent="0" algn="ctr" defTabSz="825500"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000000"/>
        </a:solidFill>
        <a:effectLst/>
        <a:uFillTx/>
        <a:latin typeface="+mn-lt"/>
        <a:ea typeface="+mn-ea"/>
        <a:cs typeface="+mn-cs"/>
        <a:sym typeface="Helvetica Neue Light"/>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Helvetica Neue"/>
          <a:ea typeface="Helvetica Neue"/>
          <a:cs typeface="Helvetica Neue"/>
        </a:font>
        <a:srgbClr val="444444"/>
      </a:tcTxStyle>
      <a:tcStyle>
        <a:tcBdr>
          <a:left>
            <a:ln w="12700" cap="flat">
              <a:noFill/>
              <a:miter lim="400000"/>
            </a:ln>
          </a:left>
          <a:right>
            <a:ln w="12700" cap="flat">
              <a:noFill/>
              <a:miter lim="400000"/>
            </a:ln>
          </a:right>
          <a:top>
            <a:ln w="25400" cap="flat">
              <a:solidFill>
                <a:srgbClr val="C4C6C6"/>
              </a:solidFill>
              <a:prstDash val="solid"/>
              <a:miter lim="400000"/>
            </a:ln>
          </a:top>
          <a:bottom>
            <a:ln w="25400" cap="flat">
              <a:solidFill>
                <a:srgbClr val="C4C6C6"/>
              </a:solidFill>
              <a:prstDash val="solid"/>
              <a:miter lim="400000"/>
            </a:ln>
          </a:bottom>
          <a:insideH>
            <a:ln w="25400" cap="flat">
              <a:solidFill>
                <a:srgbClr val="C4C6C6"/>
              </a:solidFill>
              <a:prstDash val="solid"/>
              <a:miter lim="400000"/>
            </a:ln>
          </a:insideH>
          <a:insideV>
            <a:ln w="12700" cap="flat">
              <a:noFill/>
              <a:miter lim="400000"/>
            </a:ln>
          </a:insideV>
        </a:tcBdr>
        <a:fill>
          <a:noFill/>
        </a:fill>
      </a:tcStyle>
    </a:wholeTbl>
    <a:band2H>
      <a:tcTxStyle b="def" i="def"/>
      <a:tcStyle>
        <a:tcBdr/>
        <a:fill>
          <a:solidFill>
            <a:srgbClr val="F2F2F2"/>
          </a:solidFill>
        </a:fill>
      </a:tcStyle>
    </a:band2H>
    <a:firstCol>
      <a:tcTxStyle b="off" i="off">
        <a:font>
          <a:latin typeface="Helvetica Neue"/>
          <a:ea typeface="Helvetica Neue"/>
          <a:cs typeface="Helvetica Neue"/>
        </a:font>
        <a:srgbClr val="444444"/>
      </a:tcTxStyle>
      <a:tcStyle>
        <a:tcBdr>
          <a:left>
            <a:ln w="12700" cap="flat">
              <a:solidFill>
                <a:srgbClr val="000000"/>
              </a:solidFill>
              <a:prstDash val="solid"/>
              <a:miter lim="400000"/>
            </a:ln>
          </a:left>
          <a:right>
            <a:ln w="12700" cap="flat">
              <a:solidFill>
                <a:srgbClr val="C4C6C6"/>
              </a:solidFill>
              <a:prstDash val="solid"/>
              <a:miter lim="400000"/>
            </a:ln>
          </a:right>
          <a:top>
            <a:ln w="25400" cap="flat">
              <a:solidFill>
                <a:srgbClr val="C4C6C6"/>
              </a:solidFill>
              <a:prstDash val="solid"/>
              <a:miter lim="400000"/>
            </a:ln>
          </a:top>
          <a:bottom>
            <a:ln w="25400" cap="flat">
              <a:solidFill>
                <a:srgbClr val="C4C6C6"/>
              </a:solidFill>
              <a:prstDash val="solid"/>
              <a:miter lim="400000"/>
            </a:ln>
          </a:bottom>
          <a:insideH>
            <a:ln w="25400" cap="flat">
              <a:solidFill>
                <a:srgbClr val="C4C6C6"/>
              </a:solidFill>
              <a:prstDash val="solid"/>
              <a:miter lim="400000"/>
            </a:ln>
          </a:insideH>
          <a:insideV>
            <a:ln w="12700" cap="flat">
              <a:noFill/>
              <a:miter lim="400000"/>
            </a:ln>
          </a:insideV>
        </a:tcBdr>
        <a:fill>
          <a:solidFill>
            <a:srgbClr val="E8E9E8"/>
          </a:solidFill>
        </a:fill>
      </a:tcStyle>
    </a:firstCol>
    <a:lastRow>
      <a:tcTxStyle b="off" i="off">
        <a:font>
          <a:latin typeface="Helvetica Neue"/>
          <a:ea typeface="Helvetica Neue"/>
          <a:cs typeface="Helvetica Neue"/>
        </a:font>
        <a:srgbClr val="444444"/>
      </a:tcTxStyle>
      <a:tcStyle>
        <a:tcBdr>
          <a:left>
            <a:ln w="12700" cap="flat">
              <a:noFill/>
              <a:miter lim="400000"/>
            </a:ln>
          </a:left>
          <a:right>
            <a:ln w="12700" cap="flat">
              <a:noFill/>
              <a:miter lim="400000"/>
            </a:ln>
          </a:right>
          <a:top>
            <a:ln w="25400" cap="flat">
              <a:solidFill>
                <a:srgbClr val="000000"/>
              </a:solidFill>
              <a:prstDash val="solid"/>
              <a:miter lim="400000"/>
            </a:ln>
          </a:top>
          <a:bottom>
            <a:ln w="12700" cap="flat">
              <a:solidFill>
                <a:srgbClr val="000000"/>
              </a:solidFill>
              <a:prstDash val="solid"/>
              <a:miter lim="400000"/>
            </a:ln>
          </a:bottom>
          <a:insideH>
            <a:ln w="12700" cap="flat">
              <a:noFill/>
              <a:miter lim="400000"/>
            </a:ln>
          </a:insideH>
          <a:insideV>
            <a:ln w="12700" cap="flat">
              <a:noFill/>
              <a:miter lim="400000"/>
            </a:ln>
          </a:insideV>
        </a:tcBdr>
        <a:fill>
          <a:noFill/>
        </a:fill>
      </a:tcStyle>
    </a:lastRow>
    <a:firstRow>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solidFill>
                <a:srgbClr val="000000"/>
              </a:solidFill>
              <a:prstDash val="solid"/>
              <a:miter lim="400000"/>
            </a:ln>
          </a:top>
          <a:bottom>
            <a:ln w="12700" cap="flat">
              <a:noFill/>
              <a:miter lim="400000"/>
            </a:ln>
          </a:bottom>
          <a:insideH>
            <a:ln w="12700" cap="flat">
              <a:noFill/>
              <a:miter lim="400000"/>
            </a:ln>
          </a:insideH>
          <a:insideV>
            <a:ln w="12700" cap="flat">
              <a:noFill/>
              <a:miter lim="400000"/>
            </a:ln>
          </a:insideV>
        </a:tcBdr>
        <a:fill>
          <a:solidFill>
            <a:schemeClr val="accent1">
              <a:satOff val="12166"/>
              <a:lumOff val="-13042"/>
            </a:schemeClr>
          </a:solidFill>
        </a:fill>
      </a:tcStyle>
    </a:firstRow>
  </a:tblStyle>
  <a:tblStyle styleId="{C7B018BB-80A7-4F77-B60F-C8B233D01FF8}" styleName="">
    <a:tblBg/>
    <a:wholeTbl>
      <a:tcTxStyle b="off" i="off">
        <a:font>
          <a:latin typeface="Helvetica Neue"/>
          <a:ea typeface="Helvetica Neue"/>
          <a:cs typeface="Helvetica Neue"/>
        </a:font>
        <a:srgbClr val="444444"/>
      </a:tcTxStyle>
      <a:tcStyle>
        <a:tcBdr>
          <a:left>
            <a:ln w="12700" cap="flat">
              <a:noFill/>
              <a:miter lim="400000"/>
            </a:ln>
          </a:left>
          <a:right>
            <a:ln w="12700" cap="flat">
              <a:noFill/>
              <a:miter lim="400000"/>
            </a:ln>
          </a:right>
          <a:top>
            <a:ln w="12700" cap="flat">
              <a:solidFill>
                <a:srgbClr val="CBCBCB"/>
              </a:solidFill>
              <a:prstDash val="solid"/>
              <a:miter lim="400000"/>
            </a:ln>
          </a:top>
          <a:bottom>
            <a:ln w="12700" cap="flat">
              <a:solidFill>
                <a:srgbClr val="CBCBCB"/>
              </a:solidFill>
              <a:prstDash val="solid"/>
              <a:miter lim="400000"/>
            </a:ln>
          </a:bottom>
          <a:insideH>
            <a:ln w="12700" cap="flat">
              <a:solidFill>
                <a:srgbClr val="CBCBCB"/>
              </a:solidFill>
              <a:prstDash val="solid"/>
              <a:miter lim="400000"/>
            </a:ln>
          </a:insideH>
          <a:insideV>
            <a:ln w="12700" cap="flat">
              <a:noFill/>
              <a:miter lim="400000"/>
            </a:ln>
          </a:insideV>
        </a:tcBdr>
        <a:fill>
          <a:noFill/>
        </a:fill>
      </a:tcStyle>
    </a:wholeTbl>
    <a:band2H>
      <a:tcTxStyle b="def" i="def"/>
      <a:tcStyle>
        <a:tcBdr/>
        <a:fill>
          <a:solidFill>
            <a:srgbClr val="EFF8FA"/>
          </a:solidFill>
        </a:fill>
      </a:tcStyle>
    </a:band2H>
    <a:firstCol>
      <a:tcTxStyle b="off" i="off">
        <a:font>
          <a:latin typeface="Helvetica Neue"/>
          <a:ea typeface="Helvetica Neue"/>
          <a:cs typeface="Helvetica Neue"/>
        </a:font>
        <a:srgbClr val="444444"/>
      </a:tcTxStyle>
      <a:tcStyle>
        <a:tcBdr>
          <a:left>
            <a:ln w="12700" cap="flat">
              <a:noFill/>
              <a:miter lim="400000"/>
            </a:ln>
          </a:left>
          <a:right>
            <a:ln w="12700" cap="flat">
              <a:solidFill>
                <a:srgbClr val="CBCBCB"/>
              </a:solidFill>
              <a:prstDash val="solid"/>
              <a:miter lim="400000"/>
            </a:ln>
          </a:right>
          <a:top>
            <a:ln w="12700" cap="flat">
              <a:solidFill>
                <a:srgbClr val="4F728F"/>
              </a:solidFill>
              <a:prstDash val="solid"/>
              <a:miter lim="400000"/>
            </a:ln>
          </a:top>
          <a:bottom>
            <a:ln w="12700" cap="flat">
              <a:solidFill>
                <a:srgbClr val="4F728F"/>
              </a:solidFill>
              <a:prstDash val="solid"/>
              <a:miter lim="400000"/>
            </a:ln>
          </a:bottom>
          <a:insideH>
            <a:ln w="12700" cap="flat">
              <a:solidFill>
                <a:srgbClr val="4F728F"/>
              </a:solidFill>
              <a:prstDash val="solid"/>
              <a:miter lim="400000"/>
            </a:ln>
          </a:insideH>
          <a:insideV>
            <a:ln w="12700" cap="flat">
              <a:noFill/>
              <a:miter lim="400000"/>
            </a:ln>
          </a:insideV>
        </a:tcBdr>
        <a:fill>
          <a:solidFill>
            <a:srgbClr val="D4DADF"/>
          </a:solidFill>
        </a:fill>
      </a:tcStyle>
    </a:firstCol>
    <a:lastRow>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solidFill>
                <a:srgbClr val="747474"/>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638EB0"/>
          </a:solidFill>
        </a:fill>
      </a:tcStyle>
    </a:lastRow>
    <a:firstRow>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solidFill>
                <a:srgbClr val="747474"/>
              </a:solidFill>
              <a:prstDash val="solid"/>
              <a:miter lim="400000"/>
            </a:ln>
          </a:bottom>
          <a:insideH>
            <a:ln w="12700" cap="flat">
              <a:noFill/>
              <a:miter lim="400000"/>
            </a:ln>
          </a:insideH>
          <a:insideV>
            <a:ln w="12700" cap="flat">
              <a:noFill/>
              <a:miter lim="400000"/>
            </a:ln>
          </a:insideV>
        </a:tcBdr>
        <a:fill>
          <a:solidFill>
            <a:srgbClr val="173D59"/>
          </a:solidFill>
        </a:fill>
      </a:tcStyle>
    </a:firstRow>
  </a:tblStyle>
  <a:tblStyle styleId="{EEE7283C-3CF3-47DC-8721-378D4A62B228}" styleName="">
    <a:tblBg/>
    <a:wholeTbl>
      <a:tcTxStyle b="off" i="off">
        <a:font>
          <a:latin typeface="Helvetica Neue"/>
          <a:ea typeface="Helvetica Neue"/>
          <a:cs typeface="Helvetica Neue"/>
        </a:font>
        <a:srgbClr val="444444"/>
      </a:tcTxStyle>
      <a:tcStyle>
        <a:tcBdr>
          <a:left>
            <a:ln w="12700" cap="flat">
              <a:solidFill>
                <a:srgbClr val="CBCBCB"/>
              </a:solidFill>
              <a:prstDash val="solid"/>
              <a:miter lim="400000"/>
            </a:ln>
          </a:left>
          <a:right>
            <a:ln w="12700" cap="flat">
              <a:solidFill>
                <a:srgbClr val="CBCBCB"/>
              </a:solidFill>
              <a:prstDash val="solid"/>
              <a:miter lim="400000"/>
            </a:ln>
          </a:right>
          <a:top>
            <a:ln w="12700" cap="flat">
              <a:solidFill>
                <a:srgbClr val="CBCBCB"/>
              </a:solidFill>
              <a:prstDash val="solid"/>
              <a:miter lim="400000"/>
            </a:ln>
          </a:top>
          <a:bottom>
            <a:ln w="12700" cap="flat">
              <a:solidFill>
                <a:srgbClr val="CBCBCB"/>
              </a:solidFill>
              <a:prstDash val="solid"/>
              <a:miter lim="400000"/>
            </a:ln>
          </a:bottom>
          <a:insideH>
            <a:ln w="12700" cap="flat">
              <a:solidFill>
                <a:srgbClr val="CBCBCB"/>
              </a:solidFill>
              <a:prstDash val="solid"/>
              <a:miter lim="400000"/>
            </a:ln>
          </a:insideH>
          <a:insideV>
            <a:ln w="12700" cap="flat">
              <a:solidFill>
                <a:srgbClr val="CBCBCB"/>
              </a:solidFill>
              <a:prstDash val="solid"/>
              <a:miter lim="400000"/>
            </a:ln>
          </a:insideV>
        </a:tcBdr>
        <a:fill>
          <a:noFill/>
        </a:fill>
      </a:tcStyle>
    </a:wholeTbl>
    <a:band2H>
      <a:tcTxStyle b="def" i="def"/>
      <a:tcStyle>
        <a:tcBdr/>
        <a:fill>
          <a:solidFill>
            <a:srgbClr val="F2F2F2"/>
          </a:solidFill>
        </a:fill>
      </a:tcStyle>
    </a:band2H>
    <a:firstCol>
      <a:tcTxStyle b="off" i="off">
        <a:font>
          <a:latin typeface="Helvetica Neue"/>
          <a:ea typeface="Helvetica Neue"/>
          <a:cs typeface="Helvetica Neue"/>
        </a:font>
        <a:srgbClr val="444444"/>
      </a:tcTxStyle>
      <a:tcStyle>
        <a:tcBdr>
          <a:left>
            <a:ln w="12700" cap="flat">
              <a:solidFill>
                <a:srgbClr val="3C3C1D"/>
              </a:solidFill>
              <a:prstDash val="solid"/>
              <a:miter lim="400000"/>
            </a:ln>
          </a:left>
          <a:right>
            <a:ln w="12700" cap="flat">
              <a:solidFill>
                <a:schemeClr val="accent2">
                  <a:hueOff val="-487087"/>
                  <a:satOff val="-2686"/>
                  <a:lumOff val="14808"/>
                </a:schemeClr>
              </a:solidFill>
              <a:prstDash val="solid"/>
              <a:miter lim="400000"/>
            </a:ln>
          </a:right>
          <a:top>
            <a:ln w="12700" cap="flat">
              <a:solidFill>
                <a:schemeClr val="accent2">
                  <a:hueOff val="-487087"/>
                  <a:satOff val="-2686"/>
                  <a:lumOff val="14808"/>
                </a:schemeClr>
              </a:solidFill>
              <a:prstDash val="solid"/>
              <a:miter lim="400000"/>
            </a:ln>
          </a:top>
          <a:bottom>
            <a:ln w="12700" cap="flat">
              <a:solidFill>
                <a:schemeClr val="accent2">
                  <a:hueOff val="-487087"/>
                  <a:satOff val="-2686"/>
                  <a:lumOff val="14808"/>
                </a:schemeClr>
              </a:solidFill>
              <a:prstDash val="solid"/>
              <a:miter lim="400000"/>
            </a:ln>
          </a:bottom>
          <a:insideH>
            <a:ln w="12700" cap="flat">
              <a:solidFill>
                <a:schemeClr val="accent2">
                  <a:hueOff val="-487087"/>
                  <a:satOff val="-2686"/>
                  <a:lumOff val="14808"/>
                </a:schemeClr>
              </a:solidFill>
              <a:prstDash val="solid"/>
              <a:miter lim="400000"/>
            </a:ln>
          </a:insideH>
          <a:insideV>
            <a:ln w="12700" cap="flat">
              <a:solidFill>
                <a:schemeClr val="accent2">
                  <a:hueOff val="-487087"/>
                  <a:satOff val="-2686"/>
                  <a:lumOff val="14808"/>
                </a:schemeClr>
              </a:solidFill>
              <a:prstDash val="solid"/>
              <a:miter lim="400000"/>
            </a:ln>
          </a:insideV>
        </a:tcBdr>
        <a:fill>
          <a:solidFill>
            <a:srgbClr val="CFCDBB"/>
          </a:solidFill>
        </a:fill>
      </a:tcStyle>
    </a:firstCol>
    <a:lastRow>
      <a:tcTxStyle b="off" i="off">
        <a:font>
          <a:latin typeface="Helvetica Neue"/>
          <a:ea typeface="Helvetica Neue"/>
          <a:cs typeface="Helvetica Neue"/>
        </a:font>
        <a:srgbClr val="444444"/>
      </a:tcTxStyle>
      <a:tcStyle>
        <a:tcBdr>
          <a:left>
            <a:ln w="12700" cap="flat">
              <a:solidFill>
                <a:srgbClr val="C6C6C6"/>
              </a:solidFill>
              <a:prstDash val="solid"/>
              <a:miter lim="400000"/>
            </a:ln>
          </a:left>
          <a:right>
            <a:ln w="12700" cap="flat">
              <a:solidFill>
                <a:srgbClr val="C6C6C6"/>
              </a:solidFill>
              <a:prstDash val="solid"/>
              <a:miter lim="400000"/>
            </a:ln>
          </a:right>
          <a:top>
            <a:ln w="12700" cap="flat">
              <a:solidFill>
                <a:srgbClr val="656839"/>
              </a:solidFill>
              <a:prstDash val="solid"/>
              <a:miter lim="400000"/>
            </a:ln>
          </a:top>
          <a:bottom>
            <a:ln w="12700" cap="flat">
              <a:solidFill>
                <a:srgbClr val="3C3C1D"/>
              </a:solidFill>
              <a:prstDash val="solid"/>
              <a:miter lim="400000"/>
            </a:ln>
          </a:bottom>
          <a:insideH>
            <a:ln w="12700" cap="flat">
              <a:solidFill>
                <a:srgbClr val="C6C6C6"/>
              </a:solidFill>
              <a:prstDash val="solid"/>
              <a:miter lim="400000"/>
            </a:ln>
          </a:insideH>
          <a:insideV>
            <a:ln w="12700" cap="flat">
              <a:solidFill>
                <a:srgbClr val="C6C6C6"/>
              </a:solidFill>
              <a:prstDash val="solid"/>
              <a:miter lim="400000"/>
            </a:ln>
          </a:insideV>
        </a:tcBdr>
        <a:fill>
          <a:solidFill>
            <a:srgbClr val="E8E9E8"/>
          </a:solidFill>
        </a:fill>
      </a:tcStyle>
    </a:lastRow>
    <a:firstRow>
      <a:tcTxStyle b="off" i="off">
        <a:font>
          <a:latin typeface="Helvetica Neue"/>
          <a:ea typeface="Helvetica Neue"/>
          <a:cs typeface="Helvetica Neue"/>
        </a:font>
        <a:srgbClr val="FFFFFF"/>
      </a:tcTxStyle>
      <a:tcStyle>
        <a:tcBdr>
          <a:left>
            <a:ln w="12700" cap="flat">
              <a:solidFill>
                <a:schemeClr val="accent2">
                  <a:hueOff val="-487087"/>
                  <a:satOff val="-2686"/>
                  <a:lumOff val="14808"/>
                </a:schemeClr>
              </a:solidFill>
              <a:prstDash val="solid"/>
              <a:miter lim="400000"/>
            </a:ln>
          </a:left>
          <a:right>
            <a:ln w="12700" cap="flat">
              <a:solidFill>
                <a:schemeClr val="accent2">
                  <a:hueOff val="-487087"/>
                  <a:satOff val="-2686"/>
                  <a:lumOff val="14808"/>
                </a:schemeClr>
              </a:solidFill>
              <a:prstDash val="solid"/>
              <a:miter lim="400000"/>
            </a:ln>
          </a:right>
          <a:top>
            <a:ln w="12700" cap="flat">
              <a:solidFill>
                <a:srgbClr val="3C3C1D"/>
              </a:solidFill>
              <a:prstDash val="solid"/>
              <a:miter lim="400000"/>
            </a:ln>
          </a:top>
          <a:bottom>
            <a:ln w="12700" cap="flat">
              <a:solidFill>
                <a:srgbClr val="CBCBCB"/>
              </a:solidFill>
              <a:prstDash val="solid"/>
              <a:miter lim="400000"/>
            </a:ln>
          </a:bottom>
          <a:insideH>
            <a:ln w="12700" cap="flat">
              <a:solidFill>
                <a:srgbClr val="AAA485"/>
              </a:solidFill>
              <a:prstDash val="solid"/>
              <a:miter lim="400000"/>
            </a:ln>
          </a:insideH>
          <a:insideV>
            <a:ln w="12700" cap="flat">
              <a:solidFill>
                <a:schemeClr val="accent2">
                  <a:hueOff val="-487087"/>
                  <a:satOff val="-2686"/>
                  <a:lumOff val="14808"/>
                </a:schemeClr>
              </a:solidFill>
              <a:prstDash val="solid"/>
              <a:miter lim="400000"/>
            </a:ln>
          </a:insideV>
        </a:tcBdr>
        <a:fill>
          <a:solidFill>
            <a:srgbClr val="656839"/>
          </a:solidFill>
        </a:fill>
      </a:tcStyle>
    </a:firstRow>
  </a:tblStyle>
  <a:tblStyle styleId="{CF821DB8-F4EB-4A41-A1BA-3FCAFE7338EE}" styleName="">
    <a:tblBg/>
    <a:wholeTbl>
      <a:tcTxStyle b="off" i="off">
        <a:font>
          <a:latin typeface="Helvetica Neue"/>
          <a:ea typeface="Helvetica Neue"/>
          <a:cs typeface="Helvetica Neue"/>
        </a:font>
        <a:srgbClr val="444444"/>
      </a:tcTxStyle>
      <a:tcStyle>
        <a:tcBdr>
          <a:left>
            <a:ln w="12700" cap="flat">
              <a:noFill/>
              <a:miter lim="400000"/>
            </a:ln>
          </a:left>
          <a:right>
            <a:ln w="12700" cap="flat">
              <a:noFill/>
              <a:miter lim="400000"/>
            </a:ln>
          </a:right>
          <a:top>
            <a:ln w="25400" cap="flat">
              <a:solidFill>
                <a:srgbClr val="C4C6C6"/>
              </a:solidFill>
              <a:prstDash val="solid"/>
              <a:miter lim="400000"/>
            </a:ln>
          </a:top>
          <a:bottom>
            <a:ln w="25400" cap="flat">
              <a:solidFill>
                <a:srgbClr val="C4C6C6"/>
              </a:solidFill>
              <a:prstDash val="solid"/>
              <a:miter lim="400000"/>
            </a:ln>
          </a:bottom>
          <a:insideH>
            <a:ln w="25400" cap="flat">
              <a:solidFill>
                <a:srgbClr val="C4C6C6"/>
              </a:solidFill>
              <a:prstDash val="solid"/>
              <a:miter lim="400000"/>
            </a:ln>
          </a:insideH>
          <a:insideV>
            <a:ln w="12700" cap="flat">
              <a:noFill/>
              <a:miter lim="400000"/>
            </a:ln>
          </a:insideV>
        </a:tcBdr>
        <a:fill>
          <a:solidFill>
            <a:srgbClr val="F1F1F1"/>
          </a:solidFill>
        </a:fill>
      </a:tcStyle>
    </a:wholeTbl>
    <a:band2H>
      <a:tcTxStyle b="def" i="def"/>
      <a:tcStyle>
        <a:tcBdr/>
        <a:fill>
          <a:solidFill>
            <a:srgbClr val="E4E4E0"/>
          </a:solidFill>
        </a:fill>
      </a:tcStyle>
    </a:band2H>
    <a:firstCol>
      <a:tcTxStyle b="off" i="off">
        <a:font>
          <a:latin typeface="Helvetica Neue"/>
          <a:ea typeface="Helvetica Neue"/>
          <a:cs typeface="Helvetica Neue"/>
        </a:font>
        <a:srgbClr val="FFFFFF"/>
      </a:tcTxStyle>
      <a:tcStyle>
        <a:tcBdr>
          <a:left>
            <a:ln w="12700" cap="flat">
              <a:solidFill>
                <a:srgbClr val="515151"/>
              </a:solidFill>
              <a:prstDash val="solid"/>
              <a:miter lim="400000"/>
            </a:ln>
          </a:left>
          <a:right>
            <a:ln w="12700" cap="flat">
              <a:noFill/>
              <a:miter lim="400000"/>
            </a:ln>
          </a:right>
          <a:top>
            <a:ln w="12700" cap="flat">
              <a:solidFill>
                <a:srgbClr val="7D7766"/>
              </a:solidFill>
              <a:prstDash val="solid"/>
              <a:miter lim="400000"/>
            </a:ln>
          </a:top>
          <a:bottom>
            <a:ln w="12700" cap="flat">
              <a:solidFill>
                <a:srgbClr val="7D7766"/>
              </a:solidFill>
              <a:prstDash val="solid"/>
              <a:miter lim="400000"/>
            </a:ln>
          </a:bottom>
          <a:insideH>
            <a:ln w="12700" cap="flat">
              <a:solidFill>
                <a:srgbClr val="7D7766"/>
              </a:solidFill>
              <a:prstDash val="solid"/>
              <a:miter lim="400000"/>
            </a:ln>
          </a:insideH>
          <a:insideV>
            <a:ln w="12700" cap="flat">
              <a:noFill/>
              <a:miter lim="400000"/>
            </a:ln>
          </a:insideV>
        </a:tcBdr>
        <a:fill>
          <a:solidFill>
            <a:srgbClr val="8F8B7E"/>
          </a:solidFill>
        </a:fill>
      </a:tcStyle>
    </a:firstCol>
    <a:lastRow>
      <a:tcTxStyle b="off" i="off">
        <a:font>
          <a:latin typeface="Helvetica Neue"/>
          <a:ea typeface="Helvetica Neue"/>
          <a:cs typeface="Helvetica Neue"/>
        </a:font>
        <a:srgbClr val="444444"/>
      </a:tcTxStyle>
      <a:tcStyle>
        <a:tcBdr>
          <a:left>
            <a:ln w="12700" cap="flat">
              <a:noFill/>
              <a:miter lim="400000"/>
            </a:ln>
          </a:left>
          <a:right>
            <a:ln w="12700" cap="flat">
              <a:noFill/>
              <a:miter lim="400000"/>
            </a:ln>
          </a:right>
          <a:top>
            <a:ln w="25400" cap="flat">
              <a:solidFill>
                <a:srgbClr val="747474"/>
              </a:solidFill>
              <a:prstDash val="solid"/>
              <a:miter lim="400000"/>
            </a:ln>
          </a:top>
          <a:bottom>
            <a:ln w="12700" cap="flat">
              <a:solidFill>
                <a:srgbClr val="515151"/>
              </a:solidFill>
              <a:prstDash val="solid"/>
              <a:miter lim="400000"/>
            </a:ln>
          </a:bottom>
          <a:insideH>
            <a:ln w="12700" cap="flat">
              <a:noFill/>
              <a:miter lim="400000"/>
            </a:ln>
          </a:insideH>
          <a:insideV>
            <a:ln w="12700" cap="flat">
              <a:noFill/>
              <a:miter lim="400000"/>
            </a:ln>
          </a:insideV>
        </a:tcBdr>
        <a:fill>
          <a:solidFill>
            <a:srgbClr val="F1F1F1"/>
          </a:solidFill>
        </a:fill>
      </a:tcStyle>
    </a:lastRow>
    <a:firstRow>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solidFill>
                <a:srgbClr val="515151"/>
              </a:solidFill>
              <a:prstDash val="solid"/>
              <a:miter lim="400000"/>
            </a:ln>
          </a:top>
          <a:bottom>
            <a:ln w="25400" cap="flat">
              <a:solidFill>
                <a:schemeClr val="accent2">
                  <a:hueOff val="-487087"/>
                  <a:satOff val="-2686"/>
                  <a:lumOff val="14808"/>
                </a:schemeClr>
              </a:solidFill>
              <a:prstDash val="solid"/>
              <a:miter lim="400000"/>
            </a:ln>
          </a:bottom>
          <a:insideH>
            <a:ln w="12700" cap="flat">
              <a:noFill/>
              <a:miter lim="400000"/>
            </a:ln>
          </a:insideH>
          <a:insideV>
            <a:ln w="12700" cap="flat">
              <a:noFill/>
              <a:miter lim="400000"/>
            </a:ln>
          </a:insideV>
        </a:tcBdr>
        <a:fill>
          <a:solidFill>
            <a:srgbClr val="5E5A4C"/>
          </a:solidFill>
        </a:fill>
      </a:tcStyle>
    </a:firstRow>
  </a:tblStyle>
  <a:tblStyle styleId="{33BA23B1-9221-436E-865A-0063620EA4FD}" styleName="">
    <a:tblBg/>
    <a:wholeTbl>
      <a:tcTxStyle b="off" i="off">
        <a:font>
          <a:latin typeface="Helvetica Neue"/>
          <a:ea typeface="Helvetica Neue"/>
          <a:cs typeface="Helvetica Neue"/>
        </a:font>
        <a:srgbClr val="444444"/>
      </a:tcTxStyle>
      <a:tcStyle>
        <a:tcBdr>
          <a:left>
            <a:ln w="12700" cap="flat">
              <a:solidFill>
                <a:srgbClr val="747474"/>
              </a:solidFill>
              <a:prstDash val="solid"/>
              <a:miter lim="400000"/>
            </a:ln>
          </a:left>
          <a:right>
            <a:ln w="12700" cap="flat">
              <a:solidFill>
                <a:srgbClr val="747474"/>
              </a:solidFill>
              <a:prstDash val="solid"/>
              <a:miter lim="400000"/>
            </a:ln>
          </a:right>
          <a:top>
            <a:ln w="12700" cap="flat">
              <a:solidFill>
                <a:srgbClr val="747474"/>
              </a:solidFill>
              <a:prstDash val="solid"/>
              <a:miter lim="400000"/>
            </a:ln>
          </a:top>
          <a:bottom>
            <a:ln w="12700" cap="flat">
              <a:solidFill>
                <a:srgbClr val="747474"/>
              </a:solidFill>
              <a:prstDash val="solid"/>
              <a:miter lim="400000"/>
            </a:ln>
          </a:bottom>
          <a:insideH>
            <a:ln w="12700" cap="flat">
              <a:solidFill>
                <a:srgbClr val="747474"/>
              </a:solidFill>
              <a:prstDash val="solid"/>
              <a:miter lim="400000"/>
            </a:ln>
          </a:insideH>
          <a:insideV>
            <a:ln w="12700" cap="flat">
              <a:solidFill>
                <a:srgbClr val="747474"/>
              </a:solidFill>
              <a:prstDash val="solid"/>
              <a:miter lim="400000"/>
            </a:ln>
          </a:insideV>
        </a:tcBdr>
        <a:fill>
          <a:noFill/>
        </a:fill>
      </a:tcStyle>
    </a:wholeTbl>
    <a:band2H>
      <a:tcTxStyle b="def" i="def"/>
      <a:tcStyle>
        <a:tcBdr/>
        <a:fill>
          <a:solidFill>
            <a:srgbClr val="F2F2F2"/>
          </a:solidFill>
        </a:fill>
      </a:tcStyle>
    </a:band2H>
    <a:firstCol>
      <a:tcTxStyle b="off" i="off">
        <a:font>
          <a:latin typeface="Helvetica Neue"/>
          <a:ea typeface="Helvetica Neue"/>
          <a:cs typeface="Helvetica Neue"/>
        </a:font>
        <a:srgbClr val="444444"/>
      </a:tcTxStyle>
      <a:tcStyle>
        <a:tcBdr>
          <a:left>
            <a:ln w="12700" cap="flat">
              <a:solidFill>
                <a:srgbClr val="747474"/>
              </a:solidFill>
              <a:prstDash val="solid"/>
              <a:miter lim="400000"/>
            </a:ln>
          </a:left>
          <a:right>
            <a:ln w="12700" cap="flat">
              <a:solidFill>
                <a:srgbClr val="747474"/>
              </a:solidFill>
              <a:prstDash val="solid"/>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9E9E9"/>
          </a:solidFill>
        </a:fill>
      </a:tcStyle>
    </a:firstCol>
    <a:lastRow>
      <a:tcTxStyle b="off" i="off">
        <a:font>
          <a:latin typeface="Helvetica Neue"/>
          <a:ea typeface="Helvetica Neue"/>
          <a:cs typeface="Helvetica Neue"/>
        </a:font>
        <a:srgbClr val="444444"/>
      </a:tcTxStyle>
      <a:tcStyle>
        <a:tcBdr>
          <a:left>
            <a:ln w="12700" cap="flat">
              <a:noFill/>
              <a:miter lim="400000"/>
            </a:ln>
          </a:left>
          <a:right>
            <a:ln w="12700" cap="flat">
              <a:noFill/>
              <a:miter lim="400000"/>
            </a:ln>
          </a:right>
          <a:top>
            <a:ln w="12700" cap="flat">
              <a:solidFill>
                <a:srgbClr val="000000"/>
              </a:solidFill>
              <a:prstDash val="solid"/>
              <a:miter lim="400000"/>
            </a:ln>
          </a:top>
          <a:bottom>
            <a:ln w="12700" cap="flat">
              <a:solidFill>
                <a:srgbClr val="747474"/>
              </a:solidFill>
              <a:prstDash val="solid"/>
              <a:miter lim="400000"/>
            </a:ln>
          </a:bottom>
          <a:insideH>
            <a:ln w="12700" cap="flat">
              <a:noFill/>
              <a:miter lim="400000"/>
            </a:ln>
          </a:insideH>
          <a:insideV>
            <a:ln w="12700" cap="flat">
              <a:noFill/>
              <a:miter lim="400000"/>
            </a:ln>
          </a:insideV>
        </a:tcBdr>
        <a:fill>
          <a:solidFill>
            <a:srgbClr val="CBCBCB"/>
          </a:solidFill>
        </a:fill>
      </a:tcStyle>
    </a:lastRow>
    <a:firstRow>
      <a:tcTxStyle b="off" i="off">
        <a:font>
          <a:latin typeface="Helvetica Neue"/>
          <a:ea typeface="Helvetica Neue"/>
          <a:cs typeface="Helvetica Neue"/>
        </a:font>
        <a:srgbClr val="444444"/>
      </a:tcTxStyle>
      <a:tcStyle>
        <a:tcBdr>
          <a:left>
            <a:ln w="12700" cap="flat">
              <a:noFill/>
              <a:miter lim="400000"/>
            </a:ln>
          </a:left>
          <a:right>
            <a:ln w="12700" cap="flat">
              <a:noFill/>
              <a:miter lim="400000"/>
            </a:ln>
          </a:right>
          <a:top>
            <a:ln w="12700" cap="flat">
              <a:solidFill>
                <a:srgbClr val="747474"/>
              </a:solidFill>
              <a:prstDash val="solid"/>
              <a:miter lim="400000"/>
            </a:ln>
          </a:top>
          <a:bottom>
            <a:ln w="12700" cap="flat">
              <a:solidFill>
                <a:srgbClr val="747474"/>
              </a:solidFill>
              <a:prstDash val="solid"/>
              <a:miter lim="400000"/>
            </a:ln>
          </a:bottom>
          <a:insideH>
            <a:ln w="12700" cap="flat">
              <a:noFill/>
              <a:miter lim="400000"/>
            </a:ln>
          </a:insideH>
          <a:insideV>
            <a:ln w="12700" cap="flat">
              <a:noFill/>
              <a:miter lim="400000"/>
            </a:ln>
          </a:insideV>
        </a:tcBdr>
        <a:fill>
          <a:solidFill>
            <a:srgbClr val="CBCBCB"/>
          </a:solidFill>
        </a:fill>
      </a:tcStyle>
    </a:firstRow>
  </a:tblStyle>
  <a:tblStyle styleId="{2708684C-4D16-4618-839F-0558EEFCDFE6}" styleName="">
    <a:tblBg/>
    <a:wholeTbl>
      <a:tcTxStyle b="off" i="off">
        <a:font>
          <a:latin typeface="Helvetica Neue"/>
          <a:ea typeface="Helvetica Neue"/>
          <a:cs typeface="Helvetica Neue"/>
        </a:font>
        <a:srgbClr val="777777"/>
      </a:tcTxStyle>
      <a:tcStyle>
        <a:tcBdr>
          <a:left>
            <a:ln w="12700" cap="flat">
              <a:solidFill>
                <a:srgbClr val="C9C9C9"/>
              </a:solidFill>
              <a:prstDash val="solid"/>
              <a:miter lim="400000"/>
            </a:ln>
          </a:left>
          <a:right>
            <a:ln w="12700" cap="flat">
              <a:solidFill>
                <a:srgbClr val="C9C9C9"/>
              </a:solidFill>
              <a:prstDash val="solid"/>
              <a:miter lim="400000"/>
            </a:ln>
          </a:right>
          <a:top>
            <a:ln w="12700" cap="flat">
              <a:solidFill>
                <a:srgbClr val="525252"/>
              </a:solidFill>
              <a:custDash>
                <a:ds d="200000" sp="200000"/>
              </a:custDash>
              <a:miter lim="400000"/>
            </a:ln>
          </a:top>
          <a:bottom>
            <a:ln w="12700" cap="flat">
              <a:solidFill>
                <a:srgbClr val="525252"/>
              </a:solidFill>
              <a:custDash>
                <a:ds d="200000" sp="200000"/>
              </a:custDash>
              <a:miter lim="400000"/>
            </a:ln>
          </a:bottom>
          <a:insideH>
            <a:ln w="12700" cap="flat">
              <a:solidFill>
                <a:srgbClr val="525252"/>
              </a:solidFill>
              <a:custDash>
                <a:ds d="200000" sp="200000"/>
              </a:custDash>
              <a:miter lim="400000"/>
            </a:ln>
          </a:insideH>
          <a:insideV>
            <a:ln w="12700" cap="flat">
              <a:solidFill>
                <a:srgbClr val="C9C9C9"/>
              </a:solidFill>
              <a:prstDash val="solid"/>
              <a:miter lim="400000"/>
            </a:ln>
          </a:insideV>
        </a:tcBdr>
        <a:fill>
          <a:noFill/>
        </a:fill>
      </a:tcStyle>
    </a:wholeTbl>
    <a:band2H>
      <a:tcTxStyle b="def" i="def"/>
      <a:tcStyle>
        <a:tcBdr/>
        <a:fill>
          <a:solidFill>
            <a:srgbClr val="D2D2D2">
              <a:alpha val="30000"/>
            </a:srgbClr>
          </a:solidFill>
        </a:fill>
      </a:tcStyle>
    </a:band2H>
    <a:firstCol>
      <a:tcTxStyle b="off" i="off">
        <a:font>
          <a:latin typeface="Helvetica Neue Medium"/>
          <a:ea typeface="Helvetica Neue Medium"/>
          <a:cs typeface="Helvetica Neue Medium"/>
        </a:font>
        <a:srgbClr val="555555"/>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C9C9C9"/>
              </a:solidFill>
              <a:prstDash val="solid"/>
              <a:miter lim="400000"/>
            </a:ln>
          </a:top>
          <a:bottom>
            <a:ln w="12700" cap="flat">
              <a:solidFill>
                <a:srgbClr val="C9C9C9"/>
              </a:solidFill>
              <a:prstDash val="solid"/>
              <a:miter lim="400000"/>
            </a:ln>
          </a:bottom>
          <a:insideH>
            <a:ln w="12700" cap="flat">
              <a:solidFill>
                <a:srgbClr val="C9C9C9"/>
              </a:solidFill>
              <a:prstDash val="solid"/>
              <a:miter lim="400000"/>
            </a:ln>
          </a:insideH>
          <a:insideV>
            <a:ln w="12700" cap="flat">
              <a:solidFill>
                <a:srgbClr val="C9C9C9"/>
              </a:solidFill>
              <a:prstDash val="solid"/>
              <a:miter lim="400000"/>
            </a:ln>
          </a:insideV>
        </a:tcBdr>
        <a:fill>
          <a:noFill/>
        </a:fill>
      </a:tcStyle>
    </a:firstCol>
    <a:lastRow>
      <a:tcTxStyle b="off" i="off">
        <a:font>
          <a:latin typeface="Helvetica Neue Medium"/>
          <a:ea typeface="Helvetica Neue Medium"/>
          <a:cs typeface="Helvetica Neue Medium"/>
        </a:font>
        <a:srgbClr val="555555"/>
      </a:tcTxStyle>
      <a:tcStyle>
        <a:tcBdr>
          <a:left>
            <a:ln w="12700" cap="flat">
              <a:solidFill>
                <a:srgbClr val="C9C9C9"/>
              </a:solidFill>
              <a:prstDash val="solid"/>
              <a:miter lim="400000"/>
            </a:ln>
          </a:left>
          <a:right>
            <a:ln w="12700" cap="flat">
              <a:solidFill>
                <a:srgbClr val="C9C9C9"/>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C9C9C9"/>
              </a:solidFill>
              <a:prstDash val="solid"/>
              <a:miter lim="400000"/>
            </a:ln>
          </a:insideH>
          <a:insideV>
            <a:ln w="12700" cap="flat">
              <a:solidFill>
                <a:srgbClr val="C9C9C9"/>
              </a:solidFill>
              <a:prstDash val="solid"/>
              <a:miter lim="400000"/>
            </a:ln>
          </a:insideV>
        </a:tcBdr>
        <a:fill>
          <a:noFill/>
        </a:fill>
      </a:tcStyle>
    </a:lastRow>
    <a:firstRow>
      <a:tcTxStyle b="off" i="off">
        <a:font>
          <a:latin typeface="Helvetica Neue Medium"/>
          <a:ea typeface="Helvetica Neue Medium"/>
          <a:cs typeface="Helvetica Neue Medium"/>
        </a:font>
        <a:srgbClr val="555555"/>
      </a:tcTxStyle>
      <a:tcStyle>
        <a:tcBdr>
          <a:left>
            <a:ln w="12700" cap="flat">
              <a:solidFill>
                <a:srgbClr val="C9C9C9"/>
              </a:solidFill>
              <a:prstDash val="solid"/>
              <a:miter lim="400000"/>
            </a:ln>
          </a:left>
          <a:right>
            <a:ln w="12700" cap="flat">
              <a:solidFill>
                <a:srgbClr val="C9C9C9"/>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C9C9C9"/>
              </a:solidFill>
              <a:prstDash val="solid"/>
              <a:miter lim="400000"/>
            </a:ln>
          </a:insideH>
          <a:insideV>
            <a:ln w="12700" cap="flat">
              <a:solidFill>
                <a:srgbClr val="C9C9C9"/>
              </a:solidFill>
              <a:prstDash val="solid"/>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24" name="Shape 124"/>
          <p:cNvSpPr/>
          <p:nvPr>
            <p:ph type="sldImg"/>
          </p:nvPr>
        </p:nvSpPr>
        <p:spPr>
          <a:xfrm>
            <a:off x="1143000" y="685800"/>
            <a:ext cx="4572000" cy="3429000"/>
          </a:xfrm>
          <a:prstGeom prst="rect">
            <a:avLst/>
          </a:prstGeom>
        </p:spPr>
        <p:txBody>
          <a:bodyPr/>
          <a:lstStyle/>
          <a:p>
            <a:pPr/>
          </a:p>
        </p:txBody>
      </p:sp>
      <p:sp>
        <p:nvSpPr>
          <p:cNvPr id="125" name="Shape 125"/>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0" showMasterPhAnim="1">
  <p:cSld name="Title &amp; Subtitle">
    <p:spTree>
      <p:nvGrpSpPr>
        <p:cNvPr id="1" name=""/>
        <p:cNvGrpSpPr/>
        <p:nvPr/>
      </p:nvGrpSpPr>
      <p:grpSpPr>
        <a:xfrm>
          <a:off x="0" y="0"/>
          <a:ext cx="0" cy="0"/>
          <a:chOff x="0" y="0"/>
          <a:chExt cx="0" cy="0"/>
        </a:xfrm>
      </p:grpSpPr>
      <p:sp>
        <p:nvSpPr>
          <p:cNvPr id="12" name="Line"/>
          <p:cNvSpPr/>
          <p:nvPr/>
        </p:nvSpPr>
        <p:spPr>
          <a:xfrm>
            <a:off x="1066800" y="6680200"/>
            <a:ext cx="22252676" cy="182"/>
          </a:xfrm>
          <a:prstGeom prst="line">
            <a:avLst/>
          </a:prstGeom>
          <a:ln w="12700">
            <a:solidFill>
              <a:srgbClr val="9A9A9A"/>
            </a:solidFill>
            <a:miter lim="400000"/>
          </a:ln>
        </p:spPr>
        <p:txBody>
          <a:bodyPr lIns="50800" tIns="50800" rIns="50800" bIns="50800" anchor="ctr"/>
          <a:lstStyle/>
          <a:p>
            <a:pPr algn="l" defTabSz="457200">
              <a:defRPr sz="1200">
                <a:latin typeface="Helvetica"/>
                <a:ea typeface="Helvetica"/>
                <a:cs typeface="Helvetica"/>
                <a:sym typeface="Helvetica"/>
              </a:defRPr>
            </a:pPr>
          </a:p>
        </p:txBody>
      </p:sp>
      <p:sp>
        <p:nvSpPr>
          <p:cNvPr id="13" name="Title Text"/>
          <p:cNvSpPr txBox="1"/>
          <p:nvPr>
            <p:ph type="title"/>
          </p:nvPr>
        </p:nvSpPr>
        <p:spPr>
          <a:xfrm>
            <a:off x="1066800" y="1854200"/>
            <a:ext cx="22237700" cy="4470400"/>
          </a:xfrm>
          <a:prstGeom prst="rect">
            <a:avLst/>
          </a:prstGeom>
        </p:spPr>
        <p:txBody>
          <a:bodyPr/>
          <a:lstStyle/>
          <a:p>
            <a:pPr/>
            <a:r>
              <a:t>Title Text</a:t>
            </a:r>
          </a:p>
        </p:txBody>
      </p:sp>
      <p:sp>
        <p:nvSpPr>
          <p:cNvPr id="14" name="Body Level One…"/>
          <p:cNvSpPr txBox="1"/>
          <p:nvPr>
            <p:ph type="body" sz="quarter" idx="1"/>
          </p:nvPr>
        </p:nvSpPr>
        <p:spPr>
          <a:xfrm>
            <a:off x="1066800" y="7048500"/>
            <a:ext cx="22237700" cy="1435100"/>
          </a:xfrm>
          <a:prstGeom prst="rect">
            <a:avLst/>
          </a:prstGeom>
        </p:spPr>
        <p:txBody>
          <a:bodyPr/>
          <a:lstStyle>
            <a:lvl1pPr marL="0" indent="0">
              <a:spcBef>
                <a:spcPts val="0"/>
              </a:spcBef>
              <a:buSzTx/>
              <a:buFontTx/>
              <a:buNone/>
              <a:defRPr sz="3600">
                <a:latin typeface="Helvetica Neue"/>
                <a:ea typeface="Helvetica Neue"/>
                <a:cs typeface="Helvetica Neue"/>
                <a:sym typeface="Helvetica Neue"/>
              </a:defRPr>
            </a:lvl1pPr>
            <a:lvl2pPr marL="0" indent="0">
              <a:spcBef>
                <a:spcPts val="0"/>
              </a:spcBef>
              <a:buSzTx/>
              <a:buFontTx/>
              <a:buNone/>
              <a:defRPr sz="3600">
                <a:latin typeface="Helvetica Neue"/>
                <a:ea typeface="Helvetica Neue"/>
                <a:cs typeface="Helvetica Neue"/>
                <a:sym typeface="Helvetica Neue"/>
              </a:defRPr>
            </a:lvl2pPr>
            <a:lvl3pPr marL="0" indent="0">
              <a:spcBef>
                <a:spcPts val="0"/>
              </a:spcBef>
              <a:buSzTx/>
              <a:buFontTx/>
              <a:buNone/>
              <a:defRPr sz="3600">
                <a:latin typeface="Helvetica Neue"/>
                <a:ea typeface="Helvetica Neue"/>
                <a:cs typeface="Helvetica Neue"/>
                <a:sym typeface="Helvetica Neue"/>
              </a:defRPr>
            </a:lvl3pPr>
            <a:lvl4pPr marL="0" indent="0">
              <a:spcBef>
                <a:spcPts val="0"/>
              </a:spcBef>
              <a:buSzTx/>
              <a:buFontTx/>
              <a:buNone/>
              <a:defRPr sz="3600">
                <a:latin typeface="Helvetica Neue"/>
                <a:ea typeface="Helvetica Neue"/>
                <a:cs typeface="Helvetica Neue"/>
                <a:sym typeface="Helvetica Neue"/>
              </a:defRPr>
            </a:lvl4pPr>
            <a:lvl5pPr marL="0" indent="0">
              <a:spcBef>
                <a:spcPts val="0"/>
              </a:spcBef>
              <a:buSzTx/>
              <a:buFontTx/>
              <a:buNone/>
              <a:defRPr sz="3600">
                <a:latin typeface="Helvetica Neue"/>
                <a:ea typeface="Helvetica Neue"/>
                <a:cs typeface="Helvetica Neue"/>
                <a:sym typeface="Helvetica Neue"/>
              </a:defRPr>
            </a:lvl5pPr>
          </a:lstStyle>
          <a:p>
            <a:pPr/>
            <a:r>
              <a:t>Body Level One</a:t>
            </a:r>
          </a:p>
          <a:p>
            <a:pPr lvl="1"/>
            <a:r>
              <a:t>Body Level Two</a:t>
            </a:r>
          </a:p>
          <a:p>
            <a:pPr lvl="2"/>
            <a:r>
              <a:t>Body Level Three</a:t>
            </a:r>
          </a:p>
          <a:p>
            <a:pPr lvl="3"/>
            <a:r>
              <a:t>Body Level Four</a:t>
            </a:r>
          </a:p>
          <a:p>
            <a:pPr lvl="4"/>
            <a:r>
              <a:t>Body Level Five</a:t>
            </a:r>
          </a:p>
        </p:txBody>
      </p:sp>
      <p:sp>
        <p:nvSpPr>
          <p:cNvPr id="1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Quote">
    <p:spTree>
      <p:nvGrpSpPr>
        <p:cNvPr id="1" name=""/>
        <p:cNvGrpSpPr/>
        <p:nvPr/>
      </p:nvGrpSpPr>
      <p:grpSpPr>
        <a:xfrm>
          <a:off x="0" y="0"/>
          <a:ext cx="0" cy="0"/>
          <a:chOff x="0" y="0"/>
          <a:chExt cx="0" cy="0"/>
        </a:xfrm>
      </p:grpSpPr>
      <p:sp>
        <p:nvSpPr>
          <p:cNvPr id="101" name="–Johnny Appleseed"/>
          <p:cNvSpPr txBox="1"/>
          <p:nvPr>
            <p:ph type="body" sz="quarter" idx="21"/>
          </p:nvPr>
        </p:nvSpPr>
        <p:spPr>
          <a:xfrm>
            <a:off x="2387600" y="8953500"/>
            <a:ext cx="19621500" cy="647700"/>
          </a:xfrm>
          <a:prstGeom prst="rect">
            <a:avLst/>
          </a:prstGeom>
        </p:spPr>
        <p:txBody>
          <a:bodyPr>
            <a:spAutoFit/>
          </a:bodyPr>
          <a:lstStyle>
            <a:lvl1pPr marL="0" indent="0" algn="ctr" defTabSz="647700">
              <a:spcBef>
                <a:spcPts val="0"/>
              </a:spcBef>
              <a:buSzTx/>
              <a:buFontTx/>
              <a:buNone/>
              <a:defRPr sz="3600">
                <a:solidFill>
                  <a:srgbClr val="000000"/>
                </a:solidFill>
                <a:latin typeface="Helvetica Neue Medium"/>
                <a:ea typeface="Helvetica Neue Medium"/>
                <a:cs typeface="Helvetica Neue Medium"/>
                <a:sym typeface="Helvetica Neue Medium"/>
              </a:defRPr>
            </a:lvl1pPr>
          </a:lstStyle>
          <a:p>
            <a:pPr/>
            <a:r>
              <a:t>–Johnny Appleseed</a:t>
            </a:r>
          </a:p>
        </p:txBody>
      </p:sp>
      <p:sp>
        <p:nvSpPr>
          <p:cNvPr id="102" name="“Type a quote here.”"/>
          <p:cNvSpPr txBox="1"/>
          <p:nvPr>
            <p:ph type="body" sz="quarter" idx="22"/>
          </p:nvPr>
        </p:nvSpPr>
        <p:spPr>
          <a:xfrm>
            <a:off x="2387600" y="6061864"/>
            <a:ext cx="19621500" cy="944572"/>
          </a:xfrm>
          <a:prstGeom prst="rect">
            <a:avLst/>
          </a:prstGeom>
        </p:spPr>
        <p:txBody>
          <a:bodyPr anchor="ctr">
            <a:spAutoFit/>
          </a:bodyPr>
          <a:lstStyle>
            <a:lvl1pPr marL="0" indent="0" algn="ctr" defTabSz="647700">
              <a:spcBef>
                <a:spcPts val="3400"/>
              </a:spcBef>
              <a:buSzTx/>
              <a:buFontTx/>
              <a:buNone/>
              <a:defRPr sz="5600"/>
            </a:lvl1pPr>
          </a:lstStyle>
          <a:p>
            <a:pPr/>
            <a:r>
              <a:t>“Type a quote here.”</a:t>
            </a:r>
          </a:p>
        </p:txBody>
      </p:sp>
      <p:sp>
        <p:nvSpPr>
          <p:cNvPr id="10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hoto">
    <p:spTree>
      <p:nvGrpSpPr>
        <p:cNvPr id="1" name=""/>
        <p:cNvGrpSpPr/>
        <p:nvPr/>
      </p:nvGrpSpPr>
      <p:grpSpPr>
        <a:xfrm>
          <a:off x="0" y="0"/>
          <a:ext cx="0" cy="0"/>
          <a:chOff x="0" y="0"/>
          <a:chExt cx="0" cy="0"/>
        </a:xfrm>
      </p:grpSpPr>
      <p:sp>
        <p:nvSpPr>
          <p:cNvPr id="110" name="aerial view of an old city in Italy"/>
          <p:cNvSpPr/>
          <p:nvPr>
            <p:ph type="pic" idx="21"/>
          </p:nvPr>
        </p:nvSpPr>
        <p:spPr>
          <a:xfrm>
            <a:off x="-12700" y="-25400"/>
            <a:ext cx="24384000" cy="17774328"/>
          </a:xfrm>
          <a:prstGeom prst="rect">
            <a:avLst/>
          </a:prstGeom>
        </p:spPr>
        <p:txBody>
          <a:bodyPr lIns="91439" tIns="45719" rIns="91439" bIns="45719">
            <a:noAutofit/>
          </a:bodyPr>
          <a:lstStyle/>
          <a:p>
            <a:pPr/>
          </a:p>
        </p:txBody>
      </p:sp>
      <p:sp>
        <p:nvSpPr>
          <p:cNvPr id="11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Blank">
    <p:spTree>
      <p:nvGrpSpPr>
        <p:cNvPr id="1" name=""/>
        <p:cNvGrpSpPr/>
        <p:nvPr/>
      </p:nvGrpSpPr>
      <p:grpSpPr>
        <a:xfrm>
          <a:off x="0" y="0"/>
          <a:ext cx="0" cy="0"/>
          <a:chOff x="0" y="0"/>
          <a:chExt cx="0" cy="0"/>
        </a:xfrm>
      </p:grpSpPr>
      <p:sp>
        <p:nvSpPr>
          <p:cNvPr id="11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hoto - Horizontal">
    <p:spTree>
      <p:nvGrpSpPr>
        <p:cNvPr id="1" name=""/>
        <p:cNvGrpSpPr/>
        <p:nvPr/>
      </p:nvGrpSpPr>
      <p:grpSpPr>
        <a:xfrm>
          <a:off x="0" y="0"/>
          <a:ext cx="0" cy="0"/>
          <a:chOff x="0" y="0"/>
          <a:chExt cx="0" cy="0"/>
        </a:xfrm>
      </p:grpSpPr>
      <p:sp>
        <p:nvSpPr>
          <p:cNvPr id="22" name="Line"/>
          <p:cNvSpPr/>
          <p:nvPr/>
        </p:nvSpPr>
        <p:spPr>
          <a:xfrm>
            <a:off x="14147800" y="11214100"/>
            <a:ext cx="0" cy="2000430"/>
          </a:xfrm>
          <a:prstGeom prst="line">
            <a:avLst/>
          </a:prstGeom>
          <a:ln w="12700">
            <a:solidFill>
              <a:srgbClr val="9A9A9A"/>
            </a:solidFill>
            <a:miter lim="400000"/>
          </a:ln>
        </p:spPr>
        <p:txBody>
          <a:bodyPr lIns="50800" tIns="50800" rIns="50800" bIns="50800" anchor="ctr"/>
          <a:lstStyle/>
          <a:p>
            <a:pPr algn="l" defTabSz="457200">
              <a:defRPr sz="1200">
                <a:latin typeface="Helvetica"/>
                <a:ea typeface="Helvetica"/>
                <a:cs typeface="Helvetica"/>
                <a:sym typeface="Helvetica"/>
              </a:defRPr>
            </a:pPr>
          </a:p>
        </p:txBody>
      </p:sp>
      <p:sp>
        <p:nvSpPr>
          <p:cNvPr id="23" name="partial view looking up at the Colosseum under a blue sky"/>
          <p:cNvSpPr/>
          <p:nvPr>
            <p:ph type="pic" idx="21"/>
          </p:nvPr>
        </p:nvSpPr>
        <p:spPr>
          <a:xfrm>
            <a:off x="-88900" y="-38100"/>
            <a:ext cx="35966400" cy="21882100"/>
          </a:xfrm>
          <a:prstGeom prst="rect">
            <a:avLst/>
          </a:prstGeom>
        </p:spPr>
        <p:txBody>
          <a:bodyPr lIns="91439" tIns="45719" rIns="91439" bIns="45719">
            <a:noAutofit/>
          </a:bodyPr>
          <a:lstStyle/>
          <a:p>
            <a:pPr/>
          </a:p>
        </p:txBody>
      </p:sp>
      <p:sp>
        <p:nvSpPr>
          <p:cNvPr id="24" name="Title Text"/>
          <p:cNvSpPr txBox="1"/>
          <p:nvPr>
            <p:ph type="title"/>
          </p:nvPr>
        </p:nvSpPr>
        <p:spPr>
          <a:xfrm>
            <a:off x="2641600" y="10947400"/>
            <a:ext cx="10858500" cy="2387600"/>
          </a:xfrm>
          <a:prstGeom prst="rect">
            <a:avLst/>
          </a:prstGeom>
        </p:spPr>
        <p:txBody>
          <a:bodyPr anchor="ctr"/>
          <a:lstStyle>
            <a:lvl1pPr algn="r"/>
          </a:lstStyle>
          <a:p>
            <a:pPr/>
            <a:r>
              <a:t>Title Text</a:t>
            </a:r>
          </a:p>
        </p:txBody>
      </p:sp>
      <p:sp>
        <p:nvSpPr>
          <p:cNvPr id="25" name="Body Level One…"/>
          <p:cNvSpPr txBox="1"/>
          <p:nvPr>
            <p:ph type="body" sz="quarter" idx="1"/>
          </p:nvPr>
        </p:nvSpPr>
        <p:spPr>
          <a:xfrm>
            <a:off x="14719300" y="11938000"/>
            <a:ext cx="9283700" cy="711200"/>
          </a:xfrm>
          <a:prstGeom prst="rect">
            <a:avLst/>
          </a:prstGeom>
        </p:spPr>
        <p:txBody>
          <a:bodyPr/>
          <a:lstStyle>
            <a:lvl1pPr marL="0" indent="0">
              <a:spcBef>
                <a:spcPts val="0"/>
              </a:spcBef>
              <a:buSzTx/>
              <a:buFontTx/>
              <a:buNone/>
              <a:defRPr sz="3600">
                <a:latin typeface="Helvetica Neue"/>
                <a:ea typeface="Helvetica Neue"/>
                <a:cs typeface="Helvetica Neue"/>
                <a:sym typeface="Helvetica Neue"/>
              </a:defRPr>
            </a:lvl1pPr>
            <a:lvl2pPr marL="0" indent="0">
              <a:spcBef>
                <a:spcPts val="0"/>
              </a:spcBef>
              <a:buSzTx/>
              <a:buFontTx/>
              <a:buNone/>
              <a:defRPr sz="3600">
                <a:latin typeface="Helvetica Neue"/>
                <a:ea typeface="Helvetica Neue"/>
                <a:cs typeface="Helvetica Neue"/>
                <a:sym typeface="Helvetica Neue"/>
              </a:defRPr>
            </a:lvl2pPr>
            <a:lvl3pPr marL="0" indent="0">
              <a:spcBef>
                <a:spcPts val="0"/>
              </a:spcBef>
              <a:buSzTx/>
              <a:buFontTx/>
              <a:buNone/>
              <a:defRPr sz="3600">
                <a:latin typeface="Helvetica Neue"/>
                <a:ea typeface="Helvetica Neue"/>
                <a:cs typeface="Helvetica Neue"/>
                <a:sym typeface="Helvetica Neue"/>
              </a:defRPr>
            </a:lvl3pPr>
            <a:lvl4pPr marL="0" indent="0">
              <a:spcBef>
                <a:spcPts val="0"/>
              </a:spcBef>
              <a:buSzTx/>
              <a:buFontTx/>
              <a:buNone/>
              <a:defRPr sz="3600">
                <a:latin typeface="Helvetica Neue"/>
                <a:ea typeface="Helvetica Neue"/>
                <a:cs typeface="Helvetica Neue"/>
                <a:sym typeface="Helvetica Neue"/>
              </a:defRPr>
            </a:lvl4pPr>
            <a:lvl5pPr marL="0" indent="0">
              <a:spcBef>
                <a:spcPts val="0"/>
              </a:spcBef>
              <a:buSzTx/>
              <a:buFontTx/>
              <a:buNone/>
              <a:defRPr sz="3600">
                <a:latin typeface="Helvetica Neue"/>
                <a:ea typeface="Helvetica Neue"/>
                <a:cs typeface="Helvetica Neue"/>
                <a:sym typeface="Helvetica Neue"/>
              </a:defRPr>
            </a:lvl5pPr>
          </a:lstStyle>
          <a:p>
            <a:pPr/>
            <a:r>
              <a:t>Body Level One</a:t>
            </a:r>
          </a:p>
          <a:p>
            <a:pPr lvl="1"/>
            <a:r>
              <a:t>Body Level Two</a:t>
            </a:r>
          </a:p>
          <a:p>
            <a:pPr lvl="2"/>
            <a:r>
              <a:t>Body Level Three</a:t>
            </a:r>
          </a:p>
          <a:p>
            <a:pPr lvl="3"/>
            <a:r>
              <a:t>Body Level Four</a:t>
            </a:r>
          </a:p>
          <a:p>
            <a:pPr lvl="4"/>
            <a:r>
              <a:t>Body Level Five</a:t>
            </a:r>
          </a:p>
        </p:txBody>
      </p:sp>
      <p:sp>
        <p:nvSpPr>
          <p:cNvPr id="2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 Center">
    <p:spTree>
      <p:nvGrpSpPr>
        <p:cNvPr id="1" name=""/>
        <p:cNvGrpSpPr/>
        <p:nvPr/>
      </p:nvGrpSpPr>
      <p:grpSpPr>
        <a:xfrm>
          <a:off x="0" y="0"/>
          <a:ext cx="0" cy="0"/>
          <a:chOff x="0" y="0"/>
          <a:chExt cx="0" cy="0"/>
        </a:xfrm>
      </p:grpSpPr>
      <p:sp>
        <p:nvSpPr>
          <p:cNvPr id="33" name="Title Text"/>
          <p:cNvSpPr txBox="1"/>
          <p:nvPr>
            <p:ph type="title"/>
          </p:nvPr>
        </p:nvSpPr>
        <p:spPr>
          <a:xfrm>
            <a:off x="1066800" y="4622800"/>
            <a:ext cx="22237700" cy="4470400"/>
          </a:xfrm>
          <a:prstGeom prst="rect">
            <a:avLst/>
          </a:prstGeom>
        </p:spPr>
        <p:txBody>
          <a:bodyPr anchor="ctr"/>
          <a:lstStyle/>
          <a:p>
            <a:pPr/>
            <a:r>
              <a:t>Title Text</a:t>
            </a:r>
          </a:p>
        </p:txBody>
      </p:sp>
      <p:sp>
        <p:nvSpPr>
          <p:cNvPr id="3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hoto - Vertical">
    <p:spTree>
      <p:nvGrpSpPr>
        <p:cNvPr id="1" name=""/>
        <p:cNvGrpSpPr/>
        <p:nvPr/>
      </p:nvGrpSpPr>
      <p:grpSpPr>
        <a:xfrm>
          <a:off x="0" y="0"/>
          <a:ext cx="0" cy="0"/>
          <a:chOff x="0" y="0"/>
          <a:chExt cx="0" cy="0"/>
        </a:xfrm>
      </p:grpSpPr>
      <p:sp>
        <p:nvSpPr>
          <p:cNvPr id="41" name="Line"/>
          <p:cNvSpPr/>
          <p:nvPr/>
        </p:nvSpPr>
        <p:spPr>
          <a:xfrm>
            <a:off x="1066800" y="6845300"/>
            <a:ext cx="10002141" cy="0"/>
          </a:xfrm>
          <a:prstGeom prst="line">
            <a:avLst/>
          </a:prstGeom>
          <a:ln w="12700">
            <a:solidFill>
              <a:srgbClr val="9A9A9A"/>
            </a:solidFill>
            <a:miter lim="400000"/>
          </a:ln>
        </p:spPr>
        <p:txBody>
          <a:bodyPr lIns="50800" tIns="50800" rIns="50800" bIns="50800" anchor="ctr"/>
          <a:lstStyle/>
          <a:p>
            <a:pPr algn="l" defTabSz="457200">
              <a:defRPr sz="1200">
                <a:latin typeface="Helvetica"/>
                <a:ea typeface="Helvetica"/>
                <a:cs typeface="Helvetica"/>
                <a:sym typeface="Helvetica"/>
              </a:defRPr>
            </a:pPr>
          </a:p>
        </p:txBody>
      </p:sp>
      <p:sp>
        <p:nvSpPr>
          <p:cNvPr id="42" name="partial view looking up at the Colosseum under a blue sky"/>
          <p:cNvSpPr/>
          <p:nvPr>
            <p:ph type="pic" idx="21"/>
          </p:nvPr>
        </p:nvSpPr>
        <p:spPr>
          <a:xfrm>
            <a:off x="9867900" y="-12700"/>
            <a:ext cx="20929600" cy="13982700"/>
          </a:xfrm>
          <a:prstGeom prst="rect">
            <a:avLst/>
          </a:prstGeom>
        </p:spPr>
        <p:txBody>
          <a:bodyPr lIns="91439" tIns="45719" rIns="91439" bIns="45719">
            <a:noAutofit/>
          </a:bodyPr>
          <a:lstStyle/>
          <a:p>
            <a:pPr/>
          </a:p>
        </p:txBody>
      </p:sp>
      <p:sp>
        <p:nvSpPr>
          <p:cNvPr id="43" name="Title Text"/>
          <p:cNvSpPr txBox="1"/>
          <p:nvPr>
            <p:ph type="title"/>
          </p:nvPr>
        </p:nvSpPr>
        <p:spPr>
          <a:xfrm>
            <a:off x="1066800" y="2019300"/>
            <a:ext cx="10007600" cy="4470400"/>
          </a:xfrm>
          <a:prstGeom prst="rect">
            <a:avLst/>
          </a:prstGeom>
        </p:spPr>
        <p:txBody>
          <a:bodyPr/>
          <a:lstStyle/>
          <a:p>
            <a:pPr/>
            <a:r>
              <a:t>Title Text</a:t>
            </a:r>
          </a:p>
        </p:txBody>
      </p:sp>
      <p:sp>
        <p:nvSpPr>
          <p:cNvPr id="44" name="Body Level One…"/>
          <p:cNvSpPr txBox="1"/>
          <p:nvPr>
            <p:ph type="body" sz="quarter" idx="1"/>
          </p:nvPr>
        </p:nvSpPr>
        <p:spPr>
          <a:xfrm>
            <a:off x="1066800" y="7213600"/>
            <a:ext cx="10007600" cy="4470400"/>
          </a:xfrm>
          <a:prstGeom prst="rect">
            <a:avLst/>
          </a:prstGeom>
        </p:spPr>
        <p:txBody>
          <a:bodyPr/>
          <a:lstStyle>
            <a:lvl1pPr marL="0" indent="0">
              <a:spcBef>
                <a:spcPts val="0"/>
              </a:spcBef>
              <a:buSzTx/>
              <a:buFontTx/>
              <a:buNone/>
              <a:defRPr sz="3600">
                <a:latin typeface="Helvetica Neue"/>
                <a:ea typeface="Helvetica Neue"/>
                <a:cs typeface="Helvetica Neue"/>
                <a:sym typeface="Helvetica Neue"/>
              </a:defRPr>
            </a:lvl1pPr>
            <a:lvl2pPr marL="0" indent="0">
              <a:spcBef>
                <a:spcPts val="0"/>
              </a:spcBef>
              <a:buSzTx/>
              <a:buFontTx/>
              <a:buNone/>
              <a:defRPr sz="3600">
                <a:latin typeface="Helvetica Neue"/>
                <a:ea typeface="Helvetica Neue"/>
                <a:cs typeface="Helvetica Neue"/>
                <a:sym typeface="Helvetica Neue"/>
              </a:defRPr>
            </a:lvl2pPr>
            <a:lvl3pPr marL="0" indent="0">
              <a:spcBef>
                <a:spcPts val="0"/>
              </a:spcBef>
              <a:buSzTx/>
              <a:buFontTx/>
              <a:buNone/>
              <a:defRPr sz="3600">
                <a:latin typeface="Helvetica Neue"/>
                <a:ea typeface="Helvetica Neue"/>
                <a:cs typeface="Helvetica Neue"/>
                <a:sym typeface="Helvetica Neue"/>
              </a:defRPr>
            </a:lvl3pPr>
            <a:lvl4pPr marL="0" indent="0">
              <a:spcBef>
                <a:spcPts val="0"/>
              </a:spcBef>
              <a:buSzTx/>
              <a:buFontTx/>
              <a:buNone/>
              <a:defRPr sz="3600">
                <a:latin typeface="Helvetica Neue"/>
                <a:ea typeface="Helvetica Neue"/>
                <a:cs typeface="Helvetica Neue"/>
                <a:sym typeface="Helvetica Neue"/>
              </a:defRPr>
            </a:lvl4pPr>
            <a:lvl5pPr marL="0" indent="0">
              <a:spcBef>
                <a:spcPts val="0"/>
              </a:spcBef>
              <a:buSzTx/>
              <a:buFontTx/>
              <a:buNone/>
              <a:defRPr sz="3600">
                <a:latin typeface="Helvetica Neue"/>
                <a:ea typeface="Helvetica Neue"/>
                <a:cs typeface="Helvetica Neue"/>
                <a:sym typeface="Helvetica Neue"/>
              </a:defRPr>
            </a:lvl5pPr>
          </a:lstStyle>
          <a:p>
            <a:pPr/>
            <a:r>
              <a:t>Body Level One</a:t>
            </a:r>
          </a:p>
          <a:p>
            <a:pPr lvl="1"/>
            <a:r>
              <a:t>Body Level Two</a:t>
            </a:r>
          </a:p>
          <a:p>
            <a:pPr lvl="2"/>
            <a:r>
              <a:t>Body Level Three</a:t>
            </a:r>
          </a:p>
          <a:p>
            <a:pPr lvl="3"/>
            <a:r>
              <a:t>Body Level Four</a:t>
            </a:r>
          </a:p>
          <a:p>
            <a:pPr lvl="4"/>
            <a:r>
              <a:t>Body Level Five</a:t>
            </a:r>
          </a:p>
        </p:txBody>
      </p:sp>
      <p:sp>
        <p:nvSpPr>
          <p:cNvPr id="45" name="Slide Number"/>
          <p:cNvSpPr txBox="1"/>
          <p:nvPr>
            <p:ph type="sldNum" sz="quarter" idx="2"/>
          </p:nvPr>
        </p:nvSpPr>
        <p:spPr>
          <a:xfrm>
            <a:off x="952499" y="12985800"/>
            <a:ext cx="368505" cy="3746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Top">
    <p:spTree>
      <p:nvGrpSpPr>
        <p:cNvPr id="1" name=""/>
        <p:cNvGrpSpPr/>
        <p:nvPr/>
      </p:nvGrpSpPr>
      <p:grpSpPr>
        <a:xfrm>
          <a:off x="0" y="0"/>
          <a:ext cx="0" cy="0"/>
          <a:chOff x="0" y="0"/>
          <a:chExt cx="0" cy="0"/>
        </a:xfrm>
      </p:grpSpPr>
      <p:sp>
        <p:nvSpPr>
          <p:cNvPr id="52" name="Title Text"/>
          <p:cNvSpPr txBox="1"/>
          <p:nvPr>
            <p:ph type="title"/>
          </p:nvPr>
        </p:nvSpPr>
        <p:spPr>
          <a:prstGeom prst="rect">
            <a:avLst/>
          </a:prstGeom>
        </p:spPr>
        <p:txBody>
          <a:bodyPr/>
          <a:lstStyle/>
          <a:p>
            <a:pPr/>
            <a:r>
              <a:t>Title Text</a:t>
            </a:r>
          </a:p>
        </p:txBody>
      </p:sp>
      <p:sp>
        <p:nvSpPr>
          <p:cNvPr id="5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60" name="Title Text"/>
          <p:cNvSpPr txBox="1"/>
          <p:nvPr>
            <p:ph type="title"/>
          </p:nvPr>
        </p:nvSpPr>
        <p:spPr>
          <a:prstGeom prst="rect">
            <a:avLst/>
          </a:prstGeom>
        </p:spPr>
        <p:txBody>
          <a:bodyPr/>
          <a:lstStyle/>
          <a:p>
            <a:pPr/>
            <a:r>
              <a:t>Title Text</a:t>
            </a:r>
          </a:p>
        </p:txBody>
      </p:sp>
      <p:sp>
        <p:nvSpPr>
          <p:cNvPr id="61"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6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Bullets &amp; Photo">
    <p:spTree>
      <p:nvGrpSpPr>
        <p:cNvPr id="1" name=""/>
        <p:cNvGrpSpPr/>
        <p:nvPr/>
      </p:nvGrpSpPr>
      <p:grpSpPr>
        <a:xfrm>
          <a:off x="0" y="0"/>
          <a:ext cx="0" cy="0"/>
          <a:chOff x="0" y="0"/>
          <a:chExt cx="0" cy="0"/>
        </a:xfrm>
      </p:grpSpPr>
      <p:sp>
        <p:nvSpPr>
          <p:cNvPr id="69" name="Line"/>
          <p:cNvSpPr/>
          <p:nvPr/>
        </p:nvSpPr>
        <p:spPr>
          <a:xfrm>
            <a:off x="1066800" y="2768600"/>
            <a:ext cx="9512612" cy="186"/>
          </a:xfrm>
          <a:prstGeom prst="line">
            <a:avLst/>
          </a:prstGeom>
          <a:ln w="12700">
            <a:solidFill>
              <a:srgbClr val="9A9A9A"/>
            </a:solidFill>
            <a:miter lim="400000"/>
          </a:ln>
        </p:spPr>
        <p:txBody>
          <a:bodyPr lIns="50800" tIns="50800" rIns="50800" bIns="50800" anchor="ctr"/>
          <a:lstStyle/>
          <a:p>
            <a:pPr algn="l" defTabSz="457200">
              <a:defRPr sz="1200">
                <a:latin typeface="Helvetica"/>
                <a:ea typeface="Helvetica"/>
                <a:cs typeface="Helvetica"/>
                <a:sym typeface="Helvetica"/>
              </a:defRPr>
            </a:pPr>
          </a:p>
        </p:txBody>
      </p:sp>
      <p:sp>
        <p:nvSpPr>
          <p:cNvPr id="70" name="row of blue gondolas with Venice in the background"/>
          <p:cNvSpPr/>
          <p:nvPr>
            <p:ph type="pic" idx="21"/>
          </p:nvPr>
        </p:nvSpPr>
        <p:spPr>
          <a:xfrm>
            <a:off x="12052300" y="-1016000"/>
            <a:ext cx="12788900" cy="19037300"/>
          </a:xfrm>
          <a:prstGeom prst="rect">
            <a:avLst/>
          </a:prstGeom>
        </p:spPr>
        <p:txBody>
          <a:bodyPr lIns="91439" tIns="45719" rIns="91439" bIns="45719">
            <a:noAutofit/>
          </a:bodyPr>
          <a:lstStyle/>
          <a:p>
            <a:pPr/>
          </a:p>
        </p:txBody>
      </p:sp>
      <p:sp>
        <p:nvSpPr>
          <p:cNvPr id="71" name="Title Text"/>
          <p:cNvSpPr txBox="1"/>
          <p:nvPr>
            <p:ph type="title"/>
          </p:nvPr>
        </p:nvSpPr>
        <p:spPr>
          <a:xfrm>
            <a:off x="1066800" y="469900"/>
            <a:ext cx="9525000" cy="1968500"/>
          </a:xfrm>
          <a:prstGeom prst="rect">
            <a:avLst/>
          </a:prstGeom>
        </p:spPr>
        <p:txBody>
          <a:bodyPr/>
          <a:lstStyle/>
          <a:p>
            <a:pPr/>
            <a:r>
              <a:t>Title Text</a:t>
            </a:r>
          </a:p>
        </p:txBody>
      </p:sp>
      <p:sp>
        <p:nvSpPr>
          <p:cNvPr id="72" name="Body Level One…"/>
          <p:cNvSpPr txBox="1"/>
          <p:nvPr>
            <p:ph type="body" sz="half" idx="1"/>
          </p:nvPr>
        </p:nvSpPr>
        <p:spPr>
          <a:xfrm>
            <a:off x="1066800" y="3124200"/>
            <a:ext cx="9525000" cy="9372600"/>
          </a:xfrm>
          <a:prstGeom prst="rect">
            <a:avLst/>
          </a:prstGeom>
        </p:spPr>
        <p:txBody>
          <a:bodyPr/>
          <a:lstStyle>
            <a:lvl1pPr marL="457200" indent="-457200">
              <a:spcBef>
                <a:spcPts val="4200"/>
              </a:spcBef>
              <a:defRPr sz="3600">
                <a:latin typeface="Helvetica Neue"/>
                <a:ea typeface="Helvetica Neue"/>
                <a:cs typeface="Helvetica Neue"/>
                <a:sym typeface="Helvetica Neue"/>
              </a:defRPr>
            </a:lvl1pPr>
            <a:lvl2pPr marL="914400" indent="-457200">
              <a:spcBef>
                <a:spcPts val="4200"/>
              </a:spcBef>
              <a:defRPr sz="3600">
                <a:latin typeface="Helvetica Neue"/>
                <a:ea typeface="Helvetica Neue"/>
                <a:cs typeface="Helvetica Neue"/>
                <a:sym typeface="Helvetica Neue"/>
              </a:defRPr>
            </a:lvl2pPr>
            <a:lvl3pPr marL="1371600" indent="-457200">
              <a:spcBef>
                <a:spcPts val="4200"/>
              </a:spcBef>
              <a:defRPr sz="3600">
                <a:latin typeface="Helvetica Neue"/>
                <a:ea typeface="Helvetica Neue"/>
                <a:cs typeface="Helvetica Neue"/>
                <a:sym typeface="Helvetica Neue"/>
              </a:defRPr>
            </a:lvl3pPr>
            <a:lvl4pPr marL="1828800" indent="-457200">
              <a:spcBef>
                <a:spcPts val="4200"/>
              </a:spcBef>
              <a:defRPr sz="3600">
                <a:latin typeface="Helvetica Neue"/>
                <a:ea typeface="Helvetica Neue"/>
                <a:cs typeface="Helvetica Neue"/>
                <a:sym typeface="Helvetica Neue"/>
              </a:defRPr>
            </a:lvl4pPr>
            <a:lvl5pPr marL="2286000" indent="-457200">
              <a:spcBef>
                <a:spcPts val="4200"/>
              </a:spcBef>
              <a:defRPr sz="3600">
                <a:latin typeface="Helvetica Neue"/>
                <a:ea typeface="Helvetica Neue"/>
                <a:cs typeface="Helvetica Neue"/>
                <a:sym typeface="Helvetica Neue"/>
              </a:defRPr>
            </a:lvl5pPr>
          </a:lstStyle>
          <a:p>
            <a:pPr/>
            <a:r>
              <a:t>Body Level One</a:t>
            </a:r>
          </a:p>
          <a:p>
            <a:pPr lvl="1"/>
            <a:r>
              <a:t>Body Level Two</a:t>
            </a:r>
          </a:p>
          <a:p>
            <a:pPr lvl="2"/>
            <a:r>
              <a:t>Body Level Three</a:t>
            </a:r>
          </a:p>
          <a:p>
            <a:pPr lvl="3"/>
            <a:r>
              <a:t>Body Level Four</a:t>
            </a:r>
          </a:p>
          <a:p>
            <a:pPr lvl="4"/>
            <a:r>
              <a:t>Body Level Five</a:t>
            </a:r>
          </a:p>
        </p:txBody>
      </p:sp>
      <p:sp>
        <p:nvSpPr>
          <p:cNvPr id="73" name="Slide Number"/>
          <p:cNvSpPr txBox="1"/>
          <p:nvPr>
            <p:ph type="sldNum" sz="quarter" idx="2"/>
          </p:nvPr>
        </p:nvSpPr>
        <p:spPr>
          <a:xfrm>
            <a:off x="957643" y="12985800"/>
            <a:ext cx="368504" cy="374600"/>
          </a:xfrm>
          <a:prstGeom prst="rect">
            <a:avLst/>
          </a:prstGeom>
        </p:spPr>
        <p:txBody>
          <a:bodyPr/>
          <a:lstStyle>
            <a:lvl1pPr algn="l"/>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Bullets">
    <p:spTree>
      <p:nvGrpSpPr>
        <p:cNvPr id="1" name=""/>
        <p:cNvGrpSpPr/>
        <p:nvPr/>
      </p:nvGrpSpPr>
      <p:grpSpPr>
        <a:xfrm>
          <a:off x="0" y="0"/>
          <a:ext cx="0" cy="0"/>
          <a:chOff x="0" y="0"/>
          <a:chExt cx="0" cy="0"/>
        </a:xfrm>
      </p:grpSpPr>
      <p:sp>
        <p:nvSpPr>
          <p:cNvPr id="80" name="Body Level One…"/>
          <p:cNvSpPr txBox="1"/>
          <p:nvPr>
            <p:ph type="body" idx="1"/>
          </p:nvPr>
        </p:nvSpPr>
        <p:spPr>
          <a:xfrm>
            <a:off x="1663700" y="1244600"/>
            <a:ext cx="21031200" cy="11201400"/>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8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hoto - 3 Up">
    <p:spTree>
      <p:nvGrpSpPr>
        <p:cNvPr id="1" name=""/>
        <p:cNvGrpSpPr/>
        <p:nvPr/>
      </p:nvGrpSpPr>
      <p:grpSpPr>
        <a:xfrm>
          <a:off x="0" y="0"/>
          <a:ext cx="0" cy="0"/>
          <a:chOff x="0" y="0"/>
          <a:chExt cx="0" cy="0"/>
        </a:xfrm>
      </p:grpSpPr>
      <p:sp>
        <p:nvSpPr>
          <p:cNvPr id="88" name="Line"/>
          <p:cNvSpPr/>
          <p:nvPr/>
        </p:nvSpPr>
        <p:spPr>
          <a:xfrm flipH="1">
            <a:off x="15811739" y="711200"/>
            <a:ext cx="1" cy="11143606"/>
          </a:xfrm>
          <a:prstGeom prst="line">
            <a:avLst/>
          </a:prstGeom>
          <a:ln w="12700">
            <a:solidFill>
              <a:srgbClr val="9A9A9A"/>
            </a:solidFill>
            <a:miter lim="400000"/>
          </a:ln>
        </p:spPr>
        <p:txBody>
          <a:bodyPr lIns="50800" tIns="50800" rIns="50800" bIns="50800" anchor="ctr"/>
          <a:lstStyle/>
          <a:p>
            <a:pPr algn="l" defTabSz="457200">
              <a:defRPr sz="1200">
                <a:latin typeface="Helvetica"/>
                <a:ea typeface="Helvetica"/>
                <a:cs typeface="Helvetica"/>
                <a:sym typeface="Helvetica"/>
              </a:defRPr>
            </a:pPr>
          </a:p>
        </p:txBody>
      </p:sp>
      <p:sp>
        <p:nvSpPr>
          <p:cNvPr id="89" name="Line"/>
          <p:cNvSpPr/>
          <p:nvPr/>
        </p:nvSpPr>
        <p:spPr>
          <a:xfrm>
            <a:off x="15811500" y="6277570"/>
            <a:ext cx="7763085" cy="1"/>
          </a:xfrm>
          <a:prstGeom prst="line">
            <a:avLst/>
          </a:prstGeom>
          <a:ln w="12700">
            <a:solidFill>
              <a:srgbClr val="9A9A9A"/>
            </a:solidFill>
            <a:miter lim="400000"/>
          </a:ln>
        </p:spPr>
        <p:txBody>
          <a:bodyPr lIns="50800" tIns="50800" rIns="50800" bIns="50800" anchor="ctr"/>
          <a:lstStyle/>
          <a:p>
            <a:pPr algn="l" defTabSz="457200">
              <a:defRPr sz="1200">
                <a:latin typeface="Helvetica"/>
                <a:ea typeface="Helvetica"/>
                <a:cs typeface="Helvetica"/>
                <a:sym typeface="Helvetica"/>
              </a:defRPr>
            </a:pPr>
          </a:p>
        </p:txBody>
      </p:sp>
      <p:sp>
        <p:nvSpPr>
          <p:cNvPr id="90" name="bridge over river with city buildings in the background"/>
          <p:cNvSpPr/>
          <p:nvPr>
            <p:ph type="pic" sz="quarter" idx="21"/>
          </p:nvPr>
        </p:nvSpPr>
        <p:spPr>
          <a:xfrm>
            <a:off x="15930593" y="6423034"/>
            <a:ext cx="9151185" cy="6108701"/>
          </a:xfrm>
          <a:prstGeom prst="rect">
            <a:avLst/>
          </a:prstGeom>
        </p:spPr>
        <p:txBody>
          <a:bodyPr lIns="91439" tIns="45719" rIns="91439" bIns="45719">
            <a:noAutofit/>
          </a:bodyPr>
          <a:lstStyle/>
          <a:p>
            <a:pPr/>
          </a:p>
        </p:txBody>
      </p:sp>
      <p:sp>
        <p:nvSpPr>
          <p:cNvPr id="91" name="row of blue gondolas with Venice in the background"/>
          <p:cNvSpPr/>
          <p:nvPr>
            <p:ph type="pic" sz="half" idx="22"/>
          </p:nvPr>
        </p:nvSpPr>
        <p:spPr>
          <a:xfrm>
            <a:off x="15900400" y="-152400"/>
            <a:ext cx="7785100" cy="11595101"/>
          </a:xfrm>
          <a:prstGeom prst="rect">
            <a:avLst/>
          </a:prstGeom>
        </p:spPr>
        <p:txBody>
          <a:bodyPr lIns="91439" tIns="45719" rIns="91439" bIns="45719">
            <a:noAutofit/>
          </a:bodyPr>
          <a:lstStyle/>
          <a:p>
            <a:pPr/>
          </a:p>
        </p:txBody>
      </p:sp>
      <p:sp>
        <p:nvSpPr>
          <p:cNvPr id="92" name="aerial view of an old city in Italy"/>
          <p:cNvSpPr/>
          <p:nvPr>
            <p:ph type="pic" idx="23"/>
          </p:nvPr>
        </p:nvSpPr>
        <p:spPr>
          <a:xfrm>
            <a:off x="622300" y="711200"/>
            <a:ext cx="15544800" cy="11328400"/>
          </a:xfrm>
          <a:prstGeom prst="rect">
            <a:avLst/>
          </a:prstGeom>
        </p:spPr>
        <p:txBody>
          <a:bodyPr lIns="91439" tIns="45719" rIns="91439" bIns="45719">
            <a:noAutofit/>
          </a:bodyPr>
          <a:lstStyle/>
          <a:p>
            <a:pPr/>
          </a:p>
        </p:txBody>
      </p:sp>
      <p:sp>
        <p:nvSpPr>
          <p:cNvPr id="93" name="Body Level One…"/>
          <p:cNvSpPr txBox="1"/>
          <p:nvPr>
            <p:ph type="body" sz="quarter" idx="1"/>
          </p:nvPr>
        </p:nvSpPr>
        <p:spPr>
          <a:xfrm>
            <a:off x="977900" y="12179300"/>
            <a:ext cx="14579600" cy="1320800"/>
          </a:xfrm>
          <a:prstGeom prst="rect">
            <a:avLst/>
          </a:prstGeom>
        </p:spPr>
        <p:txBody>
          <a:bodyPr/>
          <a:lstStyle>
            <a:lvl1pPr marL="0" indent="0">
              <a:spcBef>
                <a:spcPts val="0"/>
              </a:spcBef>
              <a:buSzTx/>
              <a:buFontTx/>
              <a:buNone/>
              <a:defRPr sz="3600">
                <a:latin typeface="Helvetica Neue"/>
                <a:ea typeface="Helvetica Neue"/>
                <a:cs typeface="Helvetica Neue"/>
                <a:sym typeface="Helvetica Neue"/>
              </a:defRPr>
            </a:lvl1pPr>
            <a:lvl2pPr marL="0" indent="0">
              <a:spcBef>
                <a:spcPts val="0"/>
              </a:spcBef>
              <a:buSzTx/>
              <a:buFontTx/>
              <a:buNone/>
              <a:defRPr sz="3600">
                <a:latin typeface="Helvetica Neue"/>
                <a:ea typeface="Helvetica Neue"/>
                <a:cs typeface="Helvetica Neue"/>
                <a:sym typeface="Helvetica Neue"/>
              </a:defRPr>
            </a:lvl2pPr>
            <a:lvl3pPr marL="0" indent="0">
              <a:spcBef>
                <a:spcPts val="0"/>
              </a:spcBef>
              <a:buSzTx/>
              <a:buFontTx/>
              <a:buNone/>
              <a:defRPr sz="3600">
                <a:latin typeface="Helvetica Neue"/>
                <a:ea typeface="Helvetica Neue"/>
                <a:cs typeface="Helvetica Neue"/>
                <a:sym typeface="Helvetica Neue"/>
              </a:defRPr>
            </a:lvl3pPr>
            <a:lvl4pPr marL="0" indent="0">
              <a:spcBef>
                <a:spcPts val="0"/>
              </a:spcBef>
              <a:buSzTx/>
              <a:buFontTx/>
              <a:buNone/>
              <a:defRPr sz="3600">
                <a:latin typeface="Helvetica Neue"/>
                <a:ea typeface="Helvetica Neue"/>
                <a:cs typeface="Helvetica Neue"/>
                <a:sym typeface="Helvetica Neue"/>
              </a:defRPr>
            </a:lvl4pPr>
            <a:lvl5pPr marL="0" indent="0">
              <a:spcBef>
                <a:spcPts val="0"/>
              </a:spcBef>
              <a:buSzTx/>
              <a:buFontTx/>
              <a:buNone/>
              <a:defRPr sz="3600">
                <a:latin typeface="Helvetica Neue"/>
                <a:ea typeface="Helvetica Neue"/>
                <a:cs typeface="Helvetica Neue"/>
                <a:sym typeface="Helvetica Neue"/>
              </a:defRPr>
            </a:lvl5pPr>
          </a:lstStyle>
          <a:p>
            <a:pPr/>
            <a:r>
              <a:t>Body Level One</a:t>
            </a:r>
          </a:p>
          <a:p>
            <a:pPr lvl="1"/>
            <a:r>
              <a:t>Body Level Two</a:t>
            </a:r>
          </a:p>
          <a:p>
            <a:pPr lvl="2"/>
            <a:r>
              <a:t>Body Level Three</a:t>
            </a:r>
          </a:p>
          <a:p>
            <a:pPr lvl="3"/>
            <a:r>
              <a:t>Body Level Four</a:t>
            </a:r>
          </a:p>
          <a:p>
            <a:pPr lvl="4"/>
            <a:r>
              <a:t>Body Level Five</a:t>
            </a:r>
          </a:p>
        </p:txBody>
      </p:sp>
      <p:sp>
        <p:nvSpPr>
          <p:cNvPr id="9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Line"/>
          <p:cNvSpPr/>
          <p:nvPr/>
        </p:nvSpPr>
        <p:spPr>
          <a:xfrm>
            <a:off x="1066800" y="2768600"/>
            <a:ext cx="22252698" cy="182"/>
          </a:xfrm>
          <a:prstGeom prst="line">
            <a:avLst/>
          </a:prstGeom>
          <a:ln w="12700">
            <a:solidFill>
              <a:srgbClr val="9A9A9A"/>
            </a:solidFill>
            <a:miter lim="400000"/>
          </a:ln>
        </p:spPr>
        <p:txBody>
          <a:bodyPr lIns="50800" tIns="50800" rIns="50800" bIns="50800" anchor="ctr"/>
          <a:lstStyle/>
          <a:p>
            <a:pPr algn="l" defTabSz="457200">
              <a:defRPr sz="1200">
                <a:latin typeface="Helvetica"/>
                <a:ea typeface="Helvetica"/>
                <a:cs typeface="Helvetica"/>
                <a:sym typeface="Helvetica"/>
              </a:defRPr>
            </a:pPr>
          </a:p>
        </p:txBody>
      </p:sp>
      <p:sp>
        <p:nvSpPr>
          <p:cNvPr id="3" name="Title Text"/>
          <p:cNvSpPr txBox="1"/>
          <p:nvPr>
            <p:ph type="title"/>
          </p:nvPr>
        </p:nvSpPr>
        <p:spPr>
          <a:xfrm>
            <a:off x="1066800" y="469900"/>
            <a:ext cx="22237700" cy="19685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normAutofit fontScale="100000" lnSpcReduction="0"/>
          </a:bodyPr>
          <a:lstStyle/>
          <a:p>
            <a:pPr/>
            <a:r>
              <a:t>Title Text</a:t>
            </a:r>
          </a:p>
        </p:txBody>
      </p:sp>
      <p:sp>
        <p:nvSpPr>
          <p:cNvPr id="4" name="Body Level One…"/>
          <p:cNvSpPr txBox="1"/>
          <p:nvPr>
            <p:ph type="body" idx="1"/>
          </p:nvPr>
        </p:nvSpPr>
        <p:spPr>
          <a:xfrm>
            <a:off x="1066800" y="3124200"/>
            <a:ext cx="22237700" cy="93726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5" name="Slide Number"/>
          <p:cNvSpPr txBox="1"/>
          <p:nvPr>
            <p:ph type="sldNum" sz="quarter" idx="2"/>
          </p:nvPr>
        </p:nvSpPr>
        <p:spPr>
          <a:xfrm>
            <a:off x="23216221" y="12985800"/>
            <a:ext cx="368504" cy="374600"/>
          </a:xfrm>
          <a:prstGeom prst="rect">
            <a:avLst/>
          </a:prstGeom>
          <a:ln w="12700">
            <a:miter lim="400000"/>
          </a:ln>
        </p:spPr>
        <p:txBody>
          <a:bodyPr wrap="none" lIns="50800" tIns="50800" rIns="50800" bIns="50800" anchor="b">
            <a:spAutoFit/>
          </a:bodyPr>
          <a:lstStyle>
            <a:lvl1pPr algn="r">
              <a:defRPr sz="1800">
                <a:latin typeface="Helvetica Neue"/>
                <a:ea typeface="Helvetica Neue"/>
                <a:cs typeface="Helvetica Neue"/>
                <a:sym typeface="Helvetica Neue"/>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transition xmlns:p14="http://schemas.microsoft.com/office/powerpoint/2010/main" spd="med" advClick="1"/>
  <p:txStyles>
    <p:titleStyle>
      <a:lvl1pPr marL="0" marR="0" indent="0" algn="l" defTabSz="825500" rtl="0" latinLnBrk="0">
        <a:lnSpc>
          <a:spcPct val="100000"/>
        </a:lnSpc>
        <a:spcBef>
          <a:spcPts val="0"/>
        </a:spcBef>
        <a:spcAft>
          <a:spcPts val="0"/>
        </a:spcAft>
        <a:buClrTx/>
        <a:buSzTx/>
        <a:buFontTx/>
        <a:buNone/>
        <a:tabLst/>
        <a:defRPr b="0" baseline="0" cap="none" i="0" spc="0" strike="noStrike" sz="5800" u="none">
          <a:solidFill>
            <a:srgbClr val="000000"/>
          </a:solidFill>
          <a:uFillTx/>
          <a:latin typeface="+mn-lt"/>
          <a:ea typeface="+mn-ea"/>
          <a:cs typeface="+mn-cs"/>
          <a:sym typeface="Helvetica Neue Light"/>
        </a:defRPr>
      </a:lvl1pPr>
      <a:lvl2pPr marL="0" marR="0" indent="0" algn="l" defTabSz="825500" rtl="0" latinLnBrk="0">
        <a:lnSpc>
          <a:spcPct val="100000"/>
        </a:lnSpc>
        <a:spcBef>
          <a:spcPts val="0"/>
        </a:spcBef>
        <a:spcAft>
          <a:spcPts val="0"/>
        </a:spcAft>
        <a:buClrTx/>
        <a:buSzTx/>
        <a:buFontTx/>
        <a:buNone/>
        <a:tabLst/>
        <a:defRPr b="0" baseline="0" cap="none" i="0" spc="0" strike="noStrike" sz="5800" u="none">
          <a:solidFill>
            <a:srgbClr val="000000"/>
          </a:solidFill>
          <a:uFillTx/>
          <a:latin typeface="+mn-lt"/>
          <a:ea typeface="+mn-ea"/>
          <a:cs typeface="+mn-cs"/>
          <a:sym typeface="Helvetica Neue Light"/>
        </a:defRPr>
      </a:lvl2pPr>
      <a:lvl3pPr marL="0" marR="0" indent="0" algn="l" defTabSz="825500" rtl="0" latinLnBrk="0">
        <a:lnSpc>
          <a:spcPct val="100000"/>
        </a:lnSpc>
        <a:spcBef>
          <a:spcPts val="0"/>
        </a:spcBef>
        <a:spcAft>
          <a:spcPts val="0"/>
        </a:spcAft>
        <a:buClrTx/>
        <a:buSzTx/>
        <a:buFontTx/>
        <a:buNone/>
        <a:tabLst/>
        <a:defRPr b="0" baseline="0" cap="none" i="0" spc="0" strike="noStrike" sz="5800" u="none">
          <a:solidFill>
            <a:srgbClr val="000000"/>
          </a:solidFill>
          <a:uFillTx/>
          <a:latin typeface="+mn-lt"/>
          <a:ea typeface="+mn-ea"/>
          <a:cs typeface="+mn-cs"/>
          <a:sym typeface="Helvetica Neue Light"/>
        </a:defRPr>
      </a:lvl3pPr>
      <a:lvl4pPr marL="0" marR="0" indent="0" algn="l" defTabSz="825500" rtl="0" latinLnBrk="0">
        <a:lnSpc>
          <a:spcPct val="100000"/>
        </a:lnSpc>
        <a:spcBef>
          <a:spcPts val="0"/>
        </a:spcBef>
        <a:spcAft>
          <a:spcPts val="0"/>
        </a:spcAft>
        <a:buClrTx/>
        <a:buSzTx/>
        <a:buFontTx/>
        <a:buNone/>
        <a:tabLst/>
        <a:defRPr b="0" baseline="0" cap="none" i="0" spc="0" strike="noStrike" sz="5800" u="none">
          <a:solidFill>
            <a:srgbClr val="000000"/>
          </a:solidFill>
          <a:uFillTx/>
          <a:latin typeface="+mn-lt"/>
          <a:ea typeface="+mn-ea"/>
          <a:cs typeface="+mn-cs"/>
          <a:sym typeface="Helvetica Neue Light"/>
        </a:defRPr>
      </a:lvl4pPr>
      <a:lvl5pPr marL="0" marR="0" indent="0" algn="l" defTabSz="825500" rtl="0" latinLnBrk="0">
        <a:lnSpc>
          <a:spcPct val="100000"/>
        </a:lnSpc>
        <a:spcBef>
          <a:spcPts val="0"/>
        </a:spcBef>
        <a:spcAft>
          <a:spcPts val="0"/>
        </a:spcAft>
        <a:buClrTx/>
        <a:buSzTx/>
        <a:buFontTx/>
        <a:buNone/>
        <a:tabLst/>
        <a:defRPr b="0" baseline="0" cap="none" i="0" spc="0" strike="noStrike" sz="5800" u="none">
          <a:solidFill>
            <a:srgbClr val="000000"/>
          </a:solidFill>
          <a:uFillTx/>
          <a:latin typeface="+mn-lt"/>
          <a:ea typeface="+mn-ea"/>
          <a:cs typeface="+mn-cs"/>
          <a:sym typeface="Helvetica Neue Light"/>
        </a:defRPr>
      </a:lvl5pPr>
      <a:lvl6pPr marL="0" marR="0" indent="0" algn="l" defTabSz="825500" rtl="0" latinLnBrk="0">
        <a:lnSpc>
          <a:spcPct val="100000"/>
        </a:lnSpc>
        <a:spcBef>
          <a:spcPts val="0"/>
        </a:spcBef>
        <a:spcAft>
          <a:spcPts val="0"/>
        </a:spcAft>
        <a:buClrTx/>
        <a:buSzTx/>
        <a:buFontTx/>
        <a:buNone/>
        <a:tabLst/>
        <a:defRPr b="0" baseline="0" cap="none" i="0" spc="0" strike="noStrike" sz="5800" u="none">
          <a:solidFill>
            <a:srgbClr val="000000"/>
          </a:solidFill>
          <a:uFillTx/>
          <a:latin typeface="+mn-lt"/>
          <a:ea typeface="+mn-ea"/>
          <a:cs typeface="+mn-cs"/>
          <a:sym typeface="Helvetica Neue Light"/>
        </a:defRPr>
      </a:lvl6pPr>
      <a:lvl7pPr marL="0" marR="0" indent="0" algn="l" defTabSz="825500" rtl="0" latinLnBrk="0">
        <a:lnSpc>
          <a:spcPct val="100000"/>
        </a:lnSpc>
        <a:spcBef>
          <a:spcPts val="0"/>
        </a:spcBef>
        <a:spcAft>
          <a:spcPts val="0"/>
        </a:spcAft>
        <a:buClrTx/>
        <a:buSzTx/>
        <a:buFontTx/>
        <a:buNone/>
        <a:tabLst/>
        <a:defRPr b="0" baseline="0" cap="none" i="0" spc="0" strike="noStrike" sz="5800" u="none">
          <a:solidFill>
            <a:srgbClr val="000000"/>
          </a:solidFill>
          <a:uFillTx/>
          <a:latin typeface="+mn-lt"/>
          <a:ea typeface="+mn-ea"/>
          <a:cs typeface="+mn-cs"/>
          <a:sym typeface="Helvetica Neue Light"/>
        </a:defRPr>
      </a:lvl7pPr>
      <a:lvl8pPr marL="0" marR="0" indent="0" algn="l" defTabSz="825500" rtl="0" latinLnBrk="0">
        <a:lnSpc>
          <a:spcPct val="100000"/>
        </a:lnSpc>
        <a:spcBef>
          <a:spcPts val="0"/>
        </a:spcBef>
        <a:spcAft>
          <a:spcPts val="0"/>
        </a:spcAft>
        <a:buClrTx/>
        <a:buSzTx/>
        <a:buFontTx/>
        <a:buNone/>
        <a:tabLst/>
        <a:defRPr b="0" baseline="0" cap="none" i="0" spc="0" strike="noStrike" sz="5800" u="none">
          <a:solidFill>
            <a:srgbClr val="000000"/>
          </a:solidFill>
          <a:uFillTx/>
          <a:latin typeface="+mn-lt"/>
          <a:ea typeface="+mn-ea"/>
          <a:cs typeface="+mn-cs"/>
          <a:sym typeface="Helvetica Neue Light"/>
        </a:defRPr>
      </a:lvl8pPr>
      <a:lvl9pPr marL="0" marR="0" indent="0" algn="l" defTabSz="825500" rtl="0" latinLnBrk="0">
        <a:lnSpc>
          <a:spcPct val="100000"/>
        </a:lnSpc>
        <a:spcBef>
          <a:spcPts val="0"/>
        </a:spcBef>
        <a:spcAft>
          <a:spcPts val="0"/>
        </a:spcAft>
        <a:buClrTx/>
        <a:buSzTx/>
        <a:buFontTx/>
        <a:buNone/>
        <a:tabLst/>
        <a:defRPr b="0" baseline="0" cap="none" i="0" spc="0" strike="noStrike" sz="5800" u="none">
          <a:solidFill>
            <a:srgbClr val="000000"/>
          </a:solidFill>
          <a:uFillTx/>
          <a:latin typeface="+mn-lt"/>
          <a:ea typeface="+mn-ea"/>
          <a:cs typeface="+mn-cs"/>
          <a:sym typeface="Helvetica Neue Light"/>
        </a:defRPr>
      </a:lvl9pPr>
    </p:titleStyle>
    <p:bodyStyle>
      <a:lvl1pPr marL="635000" marR="0" indent="-635000" algn="l" defTabSz="825500" rtl="0" latinLnBrk="0">
        <a:lnSpc>
          <a:spcPct val="100000"/>
        </a:lnSpc>
        <a:spcBef>
          <a:spcPts val="5900"/>
        </a:spcBef>
        <a:spcAft>
          <a:spcPts val="0"/>
        </a:spcAft>
        <a:buClrTx/>
        <a:buSzPct val="75000"/>
        <a:buFont typeface="Helvetica Neue"/>
        <a:buChar char="•"/>
        <a:tabLst/>
        <a:defRPr b="0" baseline="0" cap="none" i="0" spc="0" strike="noStrike" sz="5000" u="none">
          <a:solidFill>
            <a:srgbClr val="747474"/>
          </a:solidFill>
          <a:uFillTx/>
          <a:latin typeface="+mn-lt"/>
          <a:ea typeface="+mn-ea"/>
          <a:cs typeface="+mn-cs"/>
          <a:sym typeface="Helvetica Neue Light"/>
        </a:defRPr>
      </a:lvl1pPr>
      <a:lvl2pPr marL="1270000" marR="0" indent="-635000" algn="l" defTabSz="825500" rtl="0" latinLnBrk="0">
        <a:lnSpc>
          <a:spcPct val="100000"/>
        </a:lnSpc>
        <a:spcBef>
          <a:spcPts val="5900"/>
        </a:spcBef>
        <a:spcAft>
          <a:spcPts val="0"/>
        </a:spcAft>
        <a:buClrTx/>
        <a:buSzPct val="75000"/>
        <a:buFont typeface="Helvetica Neue"/>
        <a:buChar char="•"/>
        <a:tabLst/>
        <a:defRPr b="0" baseline="0" cap="none" i="0" spc="0" strike="noStrike" sz="5000" u="none">
          <a:solidFill>
            <a:srgbClr val="747474"/>
          </a:solidFill>
          <a:uFillTx/>
          <a:latin typeface="+mn-lt"/>
          <a:ea typeface="+mn-ea"/>
          <a:cs typeface="+mn-cs"/>
          <a:sym typeface="Helvetica Neue Light"/>
        </a:defRPr>
      </a:lvl2pPr>
      <a:lvl3pPr marL="1905000" marR="0" indent="-635000" algn="l" defTabSz="825500" rtl="0" latinLnBrk="0">
        <a:lnSpc>
          <a:spcPct val="100000"/>
        </a:lnSpc>
        <a:spcBef>
          <a:spcPts val="5900"/>
        </a:spcBef>
        <a:spcAft>
          <a:spcPts val="0"/>
        </a:spcAft>
        <a:buClrTx/>
        <a:buSzPct val="75000"/>
        <a:buFont typeface="Helvetica Neue"/>
        <a:buChar char="•"/>
        <a:tabLst/>
        <a:defRPr b="0" baseline="0" cap="none" i="0" spc="0" strike="noStrike" sz="5000" u="none">
          <a:solidFill>
            <a:srgbClr val="747474"/>
          </a:solidFill>
          <a:uFillTx/>
          <a:latin typeface="+mn-lt"/>
          <a:ea typeface="+mn-ea"/>
          <a:cs typeface="+mn-cs"/>
          <a:sym typeface="Helvetica Neue Light"/>
        </a:defRPr>
      </a:lvl3pPr>
      <a:lvl4pPr marL="2540000" marR="0" indent="-635000" algn="l" defTabSz="825500" rtl="0" latinLnBrk="0">
        <a:lnSpc>
          <a:spcPct val="100000"/>
        </a:lnSpc>
        <a:spcBef>
          <a:spcPts val="5900"/>
        </a:spcBef>
        <a:spcAft>
          <a:spcPts val="0"/>
        </a:spcAft>
        <a:buClrTx/>
        <a:buSzPct val="75000"/>
        <a:buFont typeface="Helvetica Neue"/>
        <a:buChar char="•"/>
        <a:tabLst/>
        <a:defRPr b="0" baseline="0" cap="none" i="0" spc="0" strike="noStrike" sz="5000" u="none">
          <a:solidFill>
            <a:srgbClr val="747474"/>
          </a:solidFill>
          <a:uFillTx/>
          <a:latin typeface="+mn-lt"/>
          <a:ea typeface="+mn-ea"/>
          <a:cs typeface="+mn-cs"/>
          <a:sym typeface="Helvetica Neue Light"/>
        </a:defRPr>
      </a:lvl4pPr>
      <a:lvl5pPr marL="3175000" marR="0" indent="-635000" algn="l" defTabSz="825500" rtl="0" latinLnBrk="0">
        <a:lnSpc>
          <a:spcPct val="100000"/>
        </a:lnSpc>
        <a:spcBef>
          <a:spcPts val="5900"/>
        </a:spcBef>
        <a:spcAft>
          <a:spcPts val="0"/>
        </a:spcAft>
        <a:buClrTx/>
        <a:buSzPct val="75000"/>
        <a:buFont typeface="Helvetica Neue"/>
        <a:buChar char="•"/>
        <a:tabLst/>
        <a:defRPr b="0" baseline="0" cap="none" i="0" spc="0" strike="noStrike" sz="5000" u="none">
          <a:solidFill>
            <a:srgbClr val="747474"/>
          </a:solidFill>
          <a:uFillTx/>
          <a:latin typeface="+mn-lt"/>
          <a:ea typeface="+mn-ea"/>
          <a:cs typeface="+mn-cs"/>
          <a:sym typeface="Helvetica Neue Light"/>
        </a:defRPr>
      </a:lvl5pPr>
      <a:lvl6pPr marL="3810000" marR="0" indent="-635000" algn="l" defTabSz="825500" rtl="0" latinLnBrk="0">
        <a:lnSpc>
          <a:spcPct val="100000"/>
        </a:lnSpc>
        <a:spcBef>
          <a:spcPts val="5900"/>
        </a:spcBef>
        <a:spcAft>
          <a:spcPts val="0"/>
        </a:spcAft>
        <a:buClrTx/>
        <a:buSzPct val="75000"/>
        <a:buFont typeface="Helvetica Neue"/>
        <a:buChar char="•"/>
        <a:tabLst/>
        <a:defRPr b="0" baseline="0" cap="none" i="0" spc="0" strike="noStrike" sz="5000" u="none">
          <a:solidFill>
            <a:srgbClr val="747474"/>
          </a:solidFill>
          <a:uFillTx/>
          <a:latin typeface="+mn-lt"/>
          <a:ea typeface="+mn-ea"/>
          <a:cs typeface="+mn-cs"/>
          <a:sym typeface="Helvetica Neue Light"/>
        </a:defRPr>
      </a:lvl6pPr>
      <a:lvl7pPr marL="4445000" marR="0" indent="-635000" algn="l" defTabSz="825500" rtl="0" latinLnBrk="0">
        <a:lnSpc>
          <a:spcPct val="100000"/>
        </a:lnSpc>
        <a:spcBef>
          <a:spcPts val="5900"/>
        </a:spcBef>
        <a:spcAft>
          <a:spcPts val="0"/>
        </a:spcAft>
        <a:buClrTx/>
        <a:buSzPct val="75000"/>
        <a:buFont typeface="Helvetica Neue"/>
        <a:buChar char="•"/>
        <a:tabLst/>
        <a:defRPr b="0" baseline="0" cap="none" i="0" spc="0" strike="noStrike" sz="5000" u="none">
          <a:solidFill>
            <a:srgbClr val="747474"/>
          </a:solidFill>
          <a:uFillTx/>
          <a:latin typeface="+mn-lt"/>
          <a:ea typeface="+mn-ea"/>
          <a:cs typeface="+mn-cs"/>
          <a:sym typeface="Helvetica Neue Light"/>
        </a:defRPr>
      </a:lvl7pPr>
      <a:lvl8pPr marL="5080000" marR="0" indent="-635000" algn="l" defTabSz="825500" rtl="0" latinLnBrk="0">
        <a:lnSpc>
          <a:spcPct val="100000"/>
        </a:lnSpc>
        <a:spcBef>
          <a:spcPts val="5900"/>
        </a:spcBef>
        <a:spcAft>
          <a:spcPts val="0"/>
        </a:spcAft>
        <a:buClrTx/>
        <a:buSzPct val="75000"/>
        <a:buFont typeface="Helvetica Neue"/>
        <a:buChar char="•"/>
        <a:tabLst/>
        <a:defRPr b="0" baseline="0" cap="none" i="0" spc="0" strike="noStrike" sz="5000" u="none">
          <a:solidFill>
            <a:srgbClr val="747474"/>
          </a:solidFill>
          <a:uFillTx/>
          <a:latin typeface="+mn-lt"/>
          <a:ea typeface="+mn-ea"/>
          <a:cs typeface="+mn-cs"/>
          <a:sym typeface="Helvetica Neue Light"/>
        </a:defRPr>
      </a:lvl8pPr>
      <a:lvl9pPr marL="5715000" marR="0" indent="-635000" algn="l" defTabSz="825500" rtl="0" latinLnBrk="0">
        <a:lnSpc>
          <a:spcPct val="100000"/>
        </a:lnSpc>
        <a:spcBef>
          <a:spcPts val="5900"/>
        </a:spcBef>
        <a:spcAft>
          <a:spcPts val="0"/>
        </a:spcAft>
        <a:buClrTx/>
        <a:buSzPct val="75000"/>
        <a:buFont typeface="Helvetica Neue"/>
        <a:buChar char="•"/>
        <a:tabLst/>
        <a:defRPr b="0" baseline="0" cap="none" i="0" spc="0" strike="noStrike" sz="5000" u="none">
          <a:solidFill>
            <a:srgbClr val="747474"/>
          </a:solidFill>
          <a:uFillTx/>
          <a:latin typeface="+mn-lt"/>
          <a:ea typeface="+mn-ea"/>
          <a:cs typeface="+mn-cs"/>
          <a:sym typeface="Helvetica Neue Light"/>
        </a:defRPr>
      </a:lvl9pPr>
    </p:bodyStyle>
    <p:otherStyle>
      <a:lvl1pPr marL="0" marR="0" indent="0" algn="r" defTabSz="82550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1pPr>
      <a:lvl2pPr marL="0" marR="0" indent="228600" algn="r" defTabSz="82550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2pPr>
      <a:lvl3pPr marL="0" marR="0" indent="457200" algn="r" defTabSz="82550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3pPr>
      <a:lvl4pPr marL="0" marR="0" indent="685800" algn="r" defTabSz="82550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4pPr>
      <a:lvl5pPr marL="0" marR="0" indent="914400" algn="r" defTabSz="82550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5pPr>
      <a:lvl6pPr marL="0" marR="0" indent="1143000" algn="r" defTabSz="82550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6pPr>
      <a:lvl7pPr marL="0" marR="0" indent="1371600" algn="r" defTabSz="82550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7pPr>
      <a:lvl8pPr marL="0" marR="0" indent="1600200" algn="r" defTabSz="82550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8pPr>
      <a:lvl9pPr marL="0" marR="0" indent="1828800" algn="r" defTabSz="82550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10.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jpeg"/></Relationships>

</file>

<file path=ppt/slides/_rels/slide11.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tif"/></Relationships>

</file>

<file path=ppt/slides/_rels/slide12.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jpeg"/><Relationship Id="rId3" Type="http://schemas.openxmlformats.org/officeDocument/2006/relationships/image" Target="../media/image7.jpeg"/></Relationships>

</file>

<file path=ppt/slides/_rels/slide13.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tif"/><Relationship Id="rId3" Type="http://schemas.openxmlformats.org/officeDocument/2006/relationships/image" Target="../media/image3.tif"/><Relationship Id="rId4" Type="http://schemas.openxmlformats.org/officeDocument/2006/relationships/image" Target="../media/image7.jpeg"/><Relationship Id="rId5" Type="http://schemas.openxmlformats.org/officeDocument/2006/relationships/image" Target="../media/image4.tif"/><Relationship Id="rId6" Type="http://schemas.openxmlformats.org/officeDocument/2006/relationships/image" Target="../media/image5.tif"/><Relationship Id="rId7" Type="http://schemas.openxmlformats.org/officeDocument/2006/relationships/image" Target="../media/image6.tif"/><Relationship Id="rId8" Type="http://schemas.openxmlformats.org/officeDocument/2006/relationships/image" Target="../media/image7.tif"/><Relationship Id="rId9" Type="http://schemas.openxmlformats.org/officeDocument/2006/relationships/image" Target="../media/image8.tif"/><Relationship Id="rId10" Type="http://schemas.openxmlformats.org/officeDocument/2006/relationships/image" Target="../media/image8.png"/><Relationship Id="rId11" Type="http://schemas.openxmlformats.org/officeDocument/2006/relationships/image" Target="../media/image9.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tif"/><Relationship Id="rId3" Type="http://schemas.openxmlformats.org/officeDocument/2006/relationships/image" Target="../media/image3.tif"/><Relationship Id="rId4" Type="http://schemas.openxmlformats.org/officeDocument/2006/relationships/image" Target="../media/image7.jpeg"/><Relationship Id="rId5" Type="http://schemas.openxmlformats.org/officeDocument/2006/relationships/image" Target="../media/image4.tif"/><Relationship Id="rId6" Type="http://schemas.openxmlformats.org/officeDocument/2006/relationships/image" Target="../media/image5.tif"/><Relationship Id="rId7" Type="http://schemas.openxmlformats.org/officeDocument/2006/relationships/image" Target="../media/image6.tif"/><Relationship Id="rId8" Type="http://schemas.openxmlformats.org/officeDocument/2006/relationships/image" Target="../media/image9.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tif"/><Relationship Id="rId3" Type="http://schemas.openxmlformats.org/officeDocument/2006/relationships/image" Target="../media/image7.tif"/><Relationship Id="rId4" Type="http://schemas.openxmlformats.org/officeDocument/2006/relationships/image" Target="../media/image8.tif"/><Relationship Id="rId5" Type="http://schemas.openxmlformats.org/officeDocument/2006/relationships/image" Target="../media/image8.png"/><Relationship Id="rId6" Type="http://schemas.openxmlformats.org/officeDocument/2006/relationships/image" Target="../media/image9.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tif"/><Relationship Id="rId3" Type="http://schemas.openxmlformats.org/officeDocument/2006/relationships/image" Target="../media/image8.tif"/><Relationship Id="rId4" Type="http://schemas.openxmlformats.org/officeDocument/2006/relationships/image" Target="../media/image8.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jpeg"/></Relationships>

</file>

<file path=ppt/slides/_rels/slide18.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8.jpeg"/></Relationships>

</file>

<file path=ppt/slides/_rels/slide19.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9.tif"/></Relationships>

</file>

<file path=ppt/slides/_rels/slide2.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9.tif"/></Relationships>

</file>

<file path=ppt/slides/_rels/slide21.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0.tif"/></Relationships>

</file>

<file path=ppt/slides/_rels/slide22.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0.tif"/></Relationships>

</file>

<file path=ppt/slides/_rels/slide23.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1.tif"/></Relationships>

</file>

<file path=ppt/slides/_rels/slide24.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1.tif"/></Relationships>

</file>

<file path=ppt/slides/_rels/slide25.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jpeg"/></Relationships>

</file>

<file path=ppt/slides/_rels/slide26.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0.png"/></Relationships>

</file>

<file path=ppt/slides/_rels/slide27.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2.tif"/></Relationships>

</file>

<file path=ppt/slides/_rels/slide28.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2.tif"/></Relationships>

</file>

<file path=ppt/slides/_rels/slide29.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3.tif"/></Relationships>

</file>

<file path=ppt/slides/_rels/slide3.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jpeg"/></Relationships>

</file>

<file path=ppt/slides/_rels/slide30.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3.tif"/></Relationships>

</file>

<file path=ppt/slides/_rels/slide31.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4.tif"/></Relationships>

</file>

<file path=ppt/slides/_rels/slide32.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4.tif"/></Relationships>

</file>

<file path=ppt/slides/_rels/slide33.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jpeg"/></Relationships>

</file>

<file path=ppt/slides/_rels/slide34.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5.tif"/></Relationships>

</file>

<file path=ppt/slides/_rels/slide35.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6.tif"/></Relationships>

</file>

<file path=ppt/slides/_rels/slide36.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7.tif"/></Relationships>

</file>

<file path=ppt/slides/_rels/slide37.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jpeg"/></Relationships>

</file>

<file path=ppt/slides/_rels/slide38.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8.tif"/><Relationship Id="rId3" Type="http://schemas.openxmlformats.org/officeDocument/2006/relationships/image" Target="../media/image19.tif"/><Relationship Id="rId4" Type="http://schemas.openxmlformats.org/officeDocument/2006/relationships/image" Target="../media/image20.tif"/><Relationship Id="rId5" Type="http://schemas.openxmlformats.org/officeDocument/2006/relationships/image" Target="../media/image21.tif"/><Relationship Id="rId6" Type="http://schemas.openxmlformats.org/officeDocument/2006/relationships/image" Target="../media/image22.tif"/></Relationships>

</file>

<file path=ppt/slides/_rels/slide39.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3.tif"/></Relationships>

</file>

<file path=ppt/slides/_rels/slide4.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jpeg"/><Relationship Id="rId3" Type="http://schemas.openxmlformats.org/officeDocument/2006/relationships/image" Target="../media/image2.png"/><Relationship Id="rId4" Type="http://schemas.openxmlformats.org/officeDocument/2006/relationships/image" Target="../media/image3.jpeg"/><Relationship Id="rId5" Type="http://schemas.openxmlformats.org/officeDocument/2006/relationships/image" Target="../media/image4.jpeg"/><Relationship Id="rId6" Type="http://schemas.openxmlformats.org/officeDocument/2006/relationships/image" Target="../media/image5.jpeg"/><Relationship Id="rId7" Type="http://schemas.openxmlformats.org/officeDocument/2006/relationships/image" Target="../media/image3.png"/><Relationship Id="rId8" Type="http://schemas.openxmlformats.org/officeDocument/2006/relationships/image" Target="../media/image4.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png"/><Relationship Id="rId3" Type="http://schemas.openxmlformats.org/officeDocument/2006/relationships/image" Target="../media/image6.png"/><Relationship Id="rId4" Type="http://schemas.openxmlformats.org/officeDocument/2006/relationships/image" Target="../media/image7.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27" name="graph_limits_and_processes_on_networks_logo.png" descr="graph_limits_and_processes_on_networks_logo.png"/>
          <p:cNvPicPr>
            <a:picLocks noChangeAspect="1"/>
          </p:cNvPicPr>
          <p:nvPr>
            <p:ph type="pic" idx="21"/>
          </p:nvPr>
        </p:nvPicPr>
        <p:blipFill>
          <a:blip r:embed="rId2">
            <a:extLst/>
          </a:blip>
          <a:srcRect l="0" t="2540" r="0" b="2540"/>
          <a:stretch>
            <a:fillRect/>
          </a:stretch>
        </p:blipFill>
        <p:spPr>
          <a:xfrm>
            <a:off x="124" y="-6350"/>
            <a:ext cx="24383752" cy="10680592"/>
          </a:xfrm>
          <a:prstGeom prst="rect">
            <a:avLst/>
          </a:prstGeom>
        </p:spPr>
      </p:pic>
      <p:sp>
        <p:nvSpPr>
          <p:cNvPr id="128" name="AI and Machine Learning in Finance…"/>
          <p:cNvSpPr txBox="1"/>
          <p:nvPr>
            <p:ph type="title"/>
          </p:nvPr>
        </p:nvSpPr>
        <p:spPr>
          <a:xfrm>
            <a:off x="1039819" y="10587373"/>
            <a:ext cx="12085096" cy="2800917"/>
          </a:xfrm>
          <a:prstGeom prst="rect">
            <a:avLst/>
          </a:prstGeom>
        </p:spPr>
        <p:txBody>
          <a:bodyPr/>
          <a:lstStyle/>
          <a:p>
            <a:pPr defTabSz="676909">
              <a:spcBef>
                <a:spcPts val="2100"/>
              </a:spcBef>
              <a:defRPr sz="6150"/>
            </a:pPr>
            <a:r>
              <a:t>AI and Machine Learning in Finance</a:t>
            </a:r>
          </a:p>
          <a:p>
            <a:pPr defTabSz="676909">
              <a:spcBef>
                <a:spcPts val="300"/>
              </a:spcBef>
              <a:defRPr sz="3772">
                <a:solidFill>
                  <a:srgbClr val="979A9A"/>
                </a:solidFill>
              </a:defRPr>
            </a:pPr>
            <a:r>
              <a:t>Maxime Tchibozo</a:t>
            </a:r>
          </a:p>
        </p:txBody>
      </p:sp>
      <p:sp>
        <p:nvSpPr>
          <p:cNvPr id="129" name="International FinTech Program…"/>
          <p:cNvSpPr txBox="1"/>
          <p:nvPr>
            <p:ph type="body" sz="quarter" idx="1"/>
          </p:nvPr>
        </p:nvSpPr>
        <p:spPr>
          <a:xfrm>
            <a:off x="14495602" y="11408379"/>
            <a:ext cx="8810105" cy="2024442"/>
          </a:xfrm>
          <a:prstGeom prst="rect">
            <a:avLst/>
          </a:prstGeom>
        </p:spPr>
        <p:txBody>
          <a:bodyPr/>
          <a:lstStyle/>
          <a:p>
            <a:pPr defTabSz="586104">
              <a:defRPr sz="2556"/>
            </a:pPr>
            <a:r>
              <a:t>International FinTech Program</a:t>
            </a:r>
          </a:p>
          <a:p>
            <a:pPr defTabSz="586104">
              <a:defRPr sz="2556"/>
            </a:pPr>
          </a:p>
          <a:p>
            <a:pPr defTabSz="586104">
              <a:defRPr sz="2556"/>
            </a:pPr>
            <a:r>
              <a:t>HEC Paris </a:t>
            </a:r>
          </a:p>
          <a:p>
            <a:pPr algn="r" defTabSz="586104">
              <a:defRPr sz="2556"/>
            </a:pPr>
            <a:r>
              <a:t>June 2022</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07" name="partial view looking up at the Colosseum under a blue sky" descr="partial view looking up at the Colosseum under a blue sky"/>
          <p:cNvPicPr>
            <a:picLocks noChangeAspect="1"/>
          </p:cNvPicPr>
          <p:nvPr>
            <p:ph type="pic" idx="21"/>
          </p:nvPr>
        </p:nvPicPr>
        <p:blipFill>
          <a:blip r:embed="rId2">
            <a:extLst/>
          </a:blip>
          <a:srcRect l="11104" t="90" r="30643" b="1816"/>
          <a:stretch>
            <a:fillRect/>
          </a:stretch>
        </p:blipFill>
        <p:spPr>
          <a:xfrm>
            <a:off x="12192000" y="0"/>
            <a:ext cx="12192000" cy="13716000"/>
          </a:xfrm>
          <a:prstGeom prst="rect">
            <a:avLst/>
          </a:prstGeom>
        </p:spPr>
      </p:pic>
      <p:sp>
        <p:nvSpPr>
          <p:cNvPr id="208" name="Overview of core AI Concepts"/>
          <p:cNvSpPr txBox="1"/>
          <p:nvPr>
            <p:ph type="title"/>
          </p:nvPr>
        </p:nvSpPr>
        <p:spPr>
          <a:xfrm>
            <a:off x="1064070" y="2006600"/>
            <a:ext cx="10007601" cy="4470400"/>
          </a:xfrm>
          <a:prstGeom prst="rect">
            <a:avLst/>
          </a:prstGeom>
        </p:spPr>
        <p:txBody>
          <a:bodyPr/>
          <a:lstStyle>
            <a:lvl1pPr>
              <a:spcBef>
                <a:spcPts val="2000"/>
              </a:spcBef>
              <a:defRPr sz="6000"/>
            </a:lvl1pPr>
          </a:lstStyle>
          <a:p>
            <a:pPr/>
            <a:r>
              <a:t>Overview of core AI Concepts</a:t>
            </a:r>
          </a:p>
        </p:txBody>
      </p:sp>
      <p:sp>
        <p:nvSpPr>
          <p:cNvPr id="209" name="An AI Example: Setting Mortgage Interest Rates…"/>
          <p:cNvSpPr txBox="1"/>
          <p:nvPr>
            <p:ph type="body" sz="quarter" idx="1"/>
          </p:nvPr>
        </p:nvSpPr>
        <p:spPr>
          <a:xfrm>
            <a:off x="1066800" y="7213600"/>
            <a:ext cx="10007600" cy="5765710"/>
          </a:xfrm>
          <a:prstGeom prst="rect">
            <a:avLst/>
          </a:prstGeom>
        </p:spPr>
        <p:txBody>
          <a:bodyPr/>
          <a:lstStyle/>
          <a:p>
            <a:pPr marL="482600" indent="-482600" defTabSz="627379">
              <a:spcBef>
                <a:spcPts val="700"/>
              </a:spcBef>
              <a:buSzPct val="75000"/>
              <a:buFont typeface="Helvetica Neue"/>
              <a:buChar char="•"/>
              <a:defRPr sz="2736">
                <a:latin typeface="+mn-lt"/>
                <a:ea typeface="+mn-ea"/>
                <a:cs typeface="+mn-cs"/>
                <a:sym typeface="Helvetica Neue Light"/>
              </a:defRPr>
            </a:pPr>
            <a:r>
              <a:t>An AI Example: Setting Mortgage Interest Rates</a:t>
            </a:r>
          </a:p>
          <a:p>
            <a:pPr marL="482600" indent="-482600" defTabSz="627379">
              <a:spcBef>
                <a:spcPts val="700"/>
              </a:spcBef>
              <a:buSzPct val="75000"/>
              <a:buFont typeface="Helvetica Neue"/>
              <a:buChar char="•"/>
              <a:defRPr sz="2736">
                <a:latin typeface="+mn-lt"/>
                <a:ea typeface="+mn-ea"/>
                <a:cs typeface="+mn-cs"/>
                <a:sym typeface="Helvetica Neue Light"/>
              </a:defRPr>
            </a:pPr>
          </a:p>
          <a:p>
            <a:pPr marL="482600" indent="-482600" defTabSz="627379">
              <a:spcBef>
                <a:spcPts val="700"/>
              </a:spcBef>
              <a:buSzPct val="75000"/>
              <a:buFont typeface="Helvetica Neue"/>
              <a:buChar char="•"/>
              <a:defRPr sz="2736">
                <a:latin typeface="+mn-lt"/>
                <a:ea typeface="+mn-ea"/>
                <a:cs typeface="+mn-cs"/>
                <a:sym typeface="Helvetica Neue Light"/>
              </a:defRPr>
            </a:pPr>
            <a:r>
              <a:t>Identifying Main Factors</a:t>
            </a:r>
          </a:p>
          <a:p>
            <a:pPr marL="482600" indent="-482600" defTabSz="627379">
              <a:spcBef>
                <a:spcPts val="700"/>
              </a:spcBef>
              <a:buSzPct val="75000"/>
              <a:buFont typeface="Helvetica Neue"/>
              <a:buChar char="•"/>
              <a:defRPr sz="2736">
                <a:latin typeface="+mn-lt"/>
                <a:ea typeface="+mn-ea"/>
                <a:cs typeface="+mn-cs"/>
                <a:sym typeface="Helvetica Neue Light"/>
              </a:defRPr>
            </a:pPr>
          </a:p>
          <a:p>
            <a:pPr marL="482600" indent="-482600" defTabSz="627379">
              <a:spcBef>
                <a:spcPts val="700"/>
              </a:spcBef>
              <a:buSzPct val="75000"/>
              <a:buFont typeface="Helvetica Neue"/>
              <a:buChar char="•"/>
              <a:defRPr sz="2736">
                <a:latin typeface="+mn-lt"/>
                <a:ea typeface="+mn-ea"/>
                <a:cs typeface="+mn-cs"/>
                <a:sym typeface="Helvetica Neue Light"/>
              </a:defRPr>
            </a:pPr>
            <a:r>
              <a:t>A Data Science Approach</a:t>
            </a:r>
          </a:p>
          <a:p>
            <a:pPr marL="482600" indent="-482600" defTabSz="627379">
              <a:spcBef>
                <a:spcPts val="700"/>
              </a:spcBef>
              <a:buSzPct val="75000"/>
              <a:buFont typeface="Helvetica Neue"/>
              <a:buChar char="•"/>
              <a:defRPr sz="2736">
                <a:latin typeface="+mn-lt"/>
                <a:ea typeface="+mn-ea"/>
                <a:cs typeface="+mn-cs"/>
                <a:sym typeface="Helvetica Neue Light"/>
              </a:defRPr>
            </a:pPr>
          </a:p>
          <a:p>
            <a:pPr marL="482600" indent="-482600" defTabSz="627379">
              <a:spcBef>
                <a:spcPts val="700"/>
              </a:spcBef>
              <a:buSzPct val="75000"/>
              <a:buFont typeface="Helvetica Neue"/>
              <a:buChar char="•"/>
              <a:defRPr sz="2736">
                <a:latin typeface="+mn-lt"/>
                <a:ea typeface="+mn-ea"/>
                <a:cs typeface="+mn-cs"/>
                <a:sym typeface="Helvetica Neue Light"/>
              </a:defRPr>
            </a:pPr>
            <a:r>
              <a:t>Data &amp; Representations</a:t>
            </a:r>
          </a:p>
          <a:p>
            <a:pPr marL="482600" indent="-482600" defTabSz="627379">
              <a:spcBef>
                <a:spcPts val="700"/>
              </a:spcBef>
              <a:buSzPct val="75000"/>
              <a:buFont typeface="Helvetica Neue"/>
              <a:buChar char="•"/>
              <a:defRPr sz="2736">
                <a:latin typeface="+mn-lt"/>
                <a:ea typeface="+mn-ea"/>
                <a:cs typeface="+mn-cs"/>
                <a:sym typeface="Helvetica Neue Light"/>
              </a:defRPr>
            </a:pPr>
          </a:p>
          <a:p>
            <a:pPr marL="482600" indent="-482600" defTabSz="627379">
              <a:spcBef>
                <a:spcPts val="700"/>
              </a:spcBef>
              <a:buSzPct val="75000"/>
              <a:buFont typeface="Helvetica Neue"/>
              <a:buChar char="•"/>
              <a:defRPr sz="2736">
                <a:latin typeface="+mn-lt"/>
                <a:ea typeface="+mn-ea"/>
                <a:cs typeface="+mn-cs"/>
                <a:sym typeface="Helvetica Neue Light"/>
              </a:defRPr>
            </a:pPr>
            <a:r>
              <a:t>Metrics &amp; Evaluation</a:t>
            </a:r>
          </a:p>
          <a:p>
            <a:pPr marL="482600" indent="-482600" defTabSz="627379">
              <a:spcBef>
                <a:spcPts val="700"/>
              </a:spcBef>
              <a:buSzPct val="75000"/>
              <a:buFont typeface="Helvetica Neue"/>
              <a:buChar char="•"/>
              <a:defRPr sz="2736">
                <a:latin typeface="+mn-lt"/>
                <a:ea typeface="+mn-ea"/>
                <a:cs typeface="+mn-cs"/>
                <a:sym typeface="Helvetica Neue Light"/>
              </a:defRPr>
            </a:pPr>
          </a:p>
          <a:p>
            <a:pPr marL="482600" indent="-482600" defTabSz="627379">
              <a:spcBef>
                <a:spcPts val="700"/>
              </a:spcBef>
              <a:buSzPct val="75000"/>
              <a:buFont typeface="Helvetica Neue"/>
              <a:buChar char="•"/>
              <a:defRPr sz="2736">
                <a:latin typeface="+mn-lt"/>
                <a:ea typeface="+mn-ea"/>
                <a:cs typeface="+mn-cs"/>
                <a:sym typeface="Helvetica Neue Light"/>
              </a:defRPr>
            </a:pPr>
            <a:r>
              <a:t>Model Criticism &amp; Update</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1" name="An AI Example: Setting Mortgage Interest Rates"/>
          <p:cNvSpPr txBox="1"/>
          <p:nvPr>
            <p:ph type="title"/>
          </p:nvPr>
        </p:nvSpPr>
        <p:spPr>
          <a:prstGeom prst="rect">
            <a:avLst/>
          </a:prstGeom>
        </p:spPr>
        <p:txBody>
          <a:bodyPr/>
          <a:lstStyle/>
          <a:p>
            <a:pPr/>
            <a:r>
              <a:t>An AI Example: Setting Mortgage Interest Rates</a:t>
            </a:r>
          </a:p>
        </p:txBody>
      </p:sp>
      <p:sp>
        <p:nvSpPr>
          <p:cNvPr id="212" name="How should a Bank set rates for customers looking to buy a home?…"/>
          <p:cNvSpPr txBox="1"/>
          <p:nvPr>
            <p:ph type="body" sz="quarter" idx="1"/>
          </p:nvPr>
        </p:nvSpPr>
        <p:spPr>
          <a:xfrm>
            <a:off x="1457345" y="3597529"/>
            <a:ext cx="11999799" cy="4967246"/>
          </a:xfrm>
          <a:prstGeom prst="rect">
            <a:avLst/>
          </a:prstGeom>
        </p:spPr>
        <p:txBody>
          <a:bodyPr/>
          <a:lstStyle/>
          <a:p>
            <a:pPr marL="0" indent="0">
              <a:buSzTx/>
              <a:buFontTx/>
              <a:buNone/>
              <a:defRPr sz="3200">
                <a:solidFill>
                  <a:srgbClr val="782204"/>
                </a:solidFill>
              </a:defRPr>
            </a:pPr>
            <a:r>
              <a:t>How should a Bank set rates for customers looking to buy a home?</a:t>
            </a:r>
          </a:p>
          <a:p>
            <a:pPr marL="635000" indent="-635000">
              <a:buClr>
                <a:srgbClr val="FFFFFF"/>
              </a:buClr>
              <a:defRPr sz="3200"/>
            </a:pPr>
            <a:r>
              <a:t>A </a:t>
            </a:r>
            <a:r>
              <a:rPr>
                <a:solidFill>
                  <a:srgbClr val="782204"/>
                </a:solidFill>
              </a:rPr>
              <a:t>mortgage</a:t>
            </a:r>
            <a:r>
              <a:t> is a type of loan used to purchase real estate. The borrower agrees to pay the lender - usually a Bank - a series of recurring payments covering the principal amount of the loan and the interest. </a:t>
            </a:r>
          </a:p>
          <a:p>
            <a:pPr marL="635000" indent="-635000">
              <a:spcBef>
                <a:spcPts val="3500"/>
              </a:spcBef>
              <a:buClr>
                <a:srgbClr val="FFFFFF"/>
              </a:buClr>
              <a:defRPr sz="3200"/>
            </a:pPr>
            <a:r>
              <a:t>The interest is referred to as the </a:t>
            </a:r>
            <a:r>
              <a:rPr>
                <a:solidFill>
                  <a:srgbClr val="782204"/>
                </a:solidFill>
              </a:rPr>
              <a:t>mortgage rate</a:t>
            </a:r>
            <a:r>
              <a:t>.</a:t>
            </a:r>
          </a:p>
        </p:txBody>
      </p:sp>
      <p:pic>
        <p:nvPicPr>
          <p:cNvPr id="213" name="Image" descr="Image"/>
          <p:cNvPicPr>
            <a:picLocks noChangeAspect="1"/>
          </p:cNvPicPr>
          <p:nvPr/>
        </p:nvPicPr>
        <p:blipFill>
          <a:blip r:embed="rId2">
            <a:extLst/>
          </a:blip>
          <a:stretch>
            <a:fillRect/>
          </a:stretch>
        </p:blipFill>
        <p:spPr>
          <a:xfrm>
            <a:off x="16108210" y="4124049"/>
            <a:ext cx="7603612" cy="6326794"/>
          </a:xfrm>
          <a:prstGeom prst="rect">
            <a:avLst/>
          </a:prstGeom>
          <a:ln w="12700">
            <a:miter lim="400000"/>
          </a:ln>
        </p:spPr>
      </p:pic>
      <p:sp>
        <p:nvSpPr>
          <p:cNvPr id="214" name="In France in 2022, the typical mortgage rate range is 1.2% - 2.5%."/>
          <p:cNvSpPr txBox="1"/>
          <p:nvPr/>
        </p:nvSpPr>
        <p:spPr>
          <a:xfrm>
            <a:off x="15941350" y="11190851"/>
            <a:ext cx="7014442" cy="917523"/>
          </a:xfrm>
          <a:prstGeom prst="rect">
            <a:avLst/>
          </a:prstGeom>
          <a:ln w="12700">
            <a:solidFill>
              <a:srgbClr val="8C8C8C"/>
            </a:solidFill>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sz="2600">
                <a:solidFill>
                  <a:srgbClr val="4B4B4B"/>
                </a:solidFill>
              </a:defRPr>
            </a:pPr>
            <a:r>
              <a:t>In France in 2022, the typical mortgage rate range is </a:t>
            </a:r>
            <a:r>
              <a:rPr>
                <a:solidFill>
                  <a:schemeClr val="accent5">
                    <a:hueOff val="-309130"/>
                    <a:satOff val="-11805"/>
                    <a:lumOff val="-13439"/>
                  </a:schemeClr>
                </a:solidFill>
              </a:rPr>
              <a:t>1.2</a:t>
            </a:r>
            <a:r>
              <a:t>% - </a:t>
            </a:r>
            <a:r>
              <a:rPr>
                <a:solidFill>
                  <a:schemeClr val="accent5">
                    <a:hueOff val="-309130"/>
                    <a:satOff val="-11805"/>
                    <a:lumOff val="-13439"/>
                  </a:schemeClr>
                </a:solidFill>
              </a:rPr>
              <a:t>2.5</a:t>
            </a:r>
            <a:r>
              <a:t>%.</a:t>
            </a:r>
          </a:p>
        </p:txBody>
      </p:sp>
      <p:sp>
        <p:nvSpPr>
          <p:cNvPr id="215" name="Which AI topic could this example fit under?…"/>
          <p:cNvSpPr txBox="1"/>
          <p:nvPr/>
        </p:nvSpPr>
        <p:spPr>
          <a:xfrm>
            <a:off x="1024946" y="9387172"/>
            <a:ext cx="12864597" cy="2071013"/>
          </a:xfrm>
          <a:prstGeom prst="rect">
            <a:avLst/>
          </a:prstGeom>
          <a:gradFill>
            <a:gsLst>
              <a:gs pos="0">
                <a:srgbClr val="FFFFFF"/>
              </a:gs>
              <a:gs pos="100000">
                <a:srgbClr val="E4E5E5"/>
              </a:gs>
            </a:gsLst>
            <a:lin ang="5400000"/>
          </a:gra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buFont typeface="Helvetica Neue"/>
              <a:defRPr sz="3200">
                <a:solidFill>
                  <a:srgbClr val="4B4B4B"/>
                </a:solidFill>
              </a:defRPr>
            </a:pPr>
            <a:r>
              <a:t>Which AI </a:t>
            </a:r>
            <a:r>
              <a:rPr>
                <a:solidFill>
                  <a:srgbClr val="782204"/>
                </a:solidFill>
              </a:rPr>
              <a:t>topic</a:t>
            </a:r>
            <a:r>
              <a:t> could this example fit under?</a:t>
            </a:r>
          </a:p>
          <a:p>
            <a:pPr>
              <a:buFont typeface="Helvetica Neue"/>
              <a:defRPr sz="3200">
                <a:solidFill>
                  <a:srgbClr val="4B4B4B"/>
                </a:solidFill>
              </a:defRPr>
            </a:pPr>
          </a:p>
          <a:p>
            <a:pPr>
              <a:buFont typeface="Helvetica Neue"/>
              <a:defRPr sz="3200">
                <a:solidFill>
                  <a:srgbClr val="4B4B4B"/>
                </a:solidFill>
              </a:defRPr>
            </a:pPr>
            <a:r>
              <a:t>Which </a:t>
            </a:r>
            <a:r>
              <a:rPr>
                <a:solidFill>
                  <a:srgbClr val="782204"/>
                </a:solidFill>
              </a:rPr>
              <a:t>factors</a:t>
            </a:r>
            <a:r>
              <a:t> </a:t>
            </a:r>
            <a:r>
              <a:rPr>
                <a:solidFill>
                  <a:srgbClr val="782204"/>
                </a:solidFill>
              </a:rPr>
              <a:t>might affect</a:t>
            </a:r>
            <a:r>
              <a:t> how a Bank sets mortgage rates?</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7" name="Setting a Mortgage Interest Rate - Main Factors"/>
          <p:cNvSpPr txBox="1"/>
          <p:nvPr>
            <p:ph type="title"/>
          </p:nvPr>
        </p:nvSpPr>
        <p:spPr>
          <a:prstGeom prst="rect">
            <a:avLst/>
          </a:prstGeom>
        </p:spPr>
        <p:txBody>
          <a:bodyPr/>
          <a:lstStyle/>
          <a:p>
            <a:pPr/>
            <a:r>
              <a:t>Setting a Mortgage Interest Rate - Main Factors</a:t>
            </a:r>
          </a:p>
        </p:txBody>
      </p:sp>
      <p:pic>
        <p:nvPicPr>
          <p:cNvPr id="218" name="UU2CA2HEJE3HNNS4LH5UA6RSOA.jpeg" descr="UU2CA2HEJE3HNNS4LH5UA6RSOA.jpeg"/>
          <p:cNvPicPr>
            <a:picLocks noChangeAspect="1"/>
          </p:cNvPicPr>
          <p:nvPr/>
        </p:nvPicPr>
        <p:blipFill>
          <a:blip r:embed="rId2">
            <a:extLst/>
          </a:blip>
          <a:stretch>
            <a:fillRect/>
          </a:stretch>
        </p:blipFill>
        <p:spPr>
          <a:xfrm>
            <a:off x="15835227" y="7729127"/>
            <a:ext cx="7035083" cy="5612773"/>
          </a:xfrm>
          <a:prstGeom prst="rect">
            <a:avLst/>
          </a:prstGeom>
          <a:ln w="12700">
            <a:miter lim="400000"/>
          </a:ln>
        </p:spPr>
      </p:pic>
      <p:pic>
        <p:nvPicPr>
          <p:cNvPr id="219" name="30-Year-Mortgage-Rates-vs-Fed-Funds-Rate-1972-2020.jpeg" descr="30-Year-Mortgage-Rates-vs-Fed-Funds-Rate-1972-2020.jpeg"/>
          <p:cNvPicPr>
            <a:picLocks noChangeAspect="1"/>
          </p:cNvPicPr>
          <p:nvPr/>
        </p:nvPicPr>
        <p:blipFill>
          <a:blip r:embed="rId3">
            <a:extLst/>
          </a:blip>
          <a:srcRect l="0" t="1538" r="0" b="3211"/>
          <a:stretch>
            <a:fillRect/>
          </a:stretch>
        </p:blipFill>
        <p:spPr>
          <a:xfrm>
            <a:off x="15359374" y="2963748"/>
            <a:ext cx="7986854" cy="4576691"/>
          </a:xfrm>
          <a:prstGeom prst="rect">
            <a:avLst/>
          </a:prstGeom>
          <a:ln w="12700">
            <a:miter lim="400000"/>
          </a:ln>
        </p:spPr>
      </p:pic>
      <p:sp>
        <p:nvSpPr>
          <p:cNvPr id="220" name="Key Considerations…"/>
          <p:cNvSpPr txBox="1"/>
          <p:nvPr/>
        </p:nvSpPr>
        <p:spPr>
          <a:xfrm>
            <a:off x="1024946" y="10097776"/>
            <a:ext cx="12864597" cy="2948049"/>
          </a:xfrm>
          <a:prstGeom prst="rect">
            <a:avLst/>
          </a:prstGeom>
          <a:gradFill>
            <a:gsLst>
              <a:gs pos="0">
                <a:srgbClr val="FFFFFF"/>
              </a:gs>
              <a:gs pos="100000">
                <a:srgbClr val="E4E5E5"/>
              </a:gs>
            </a:gsLst>
            <a:lin ang="5400000"/>
          </a:gra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buFont typeface="Helvetica Neue"/>
              <a:defRPr sz="3500">
                <a:solidFill>
                  <a:srgbClr val="4B4B4B"/>
                </a:solidFill>
              </a:defRPr>
            </a:pPr>
            <a:r>
              <a:t>Key Considerations</a:t>
            </a:r>
          </a:p>
          <a:p>
            <a:pPr>
              <a:buFont typeface="Helvetica Neue"/>
              <a:defRPr sz="3200">
                <a:solidFill>
                  <a:srgbClr val="4B4B4B"/>
                </a:solidFill>
              </a:defRPr>
            </a:pPr>
          </a:p>
          <a:p>
            <a:pPr>
              <a:buFont typeface="Helvetica Neue"/>
              <a:defRPr sz="3000">
                <a:solidFill>
                  <a:srgbClr val="4B4B4B"/>
                </a:solidFill>
              </a:defRPr>
            </a:pPr>
            <a:r>
              <a:t>How does each factor </a:t>
            </a:r>
            <a:r>
              <a:rPr>
                <a:solidFill>
                  <a:srgbClr val="782204"/>
                </a:solidFill>
              </a:rPr>
              <a:t>affect</a:t>
            </a:r>
            <a:r>
              <a:t> the Bank’s profit (all else held equal)?</a:t>
            </a:r>
          </a:p>
          <a:p>
            <a:pPr>
              <a:buFont typeface="Helvetica Neue"/>
              <a:defRPr sz="3000">
                <a:solidFill>
                  <a:srgbClr val="4B4B4B"/>
                </a:solidFill>
              </a:defRPr>
            </a:pPr>
          </a:p>
          <a:p>
            <a:pPr>
              <a:buFont typeface="Helvetica Neue"/>
              <a:defRPr sz="3000">
                <a:solidFill>
                  <a:srgbClr val="4B4B4B"/>
                </a:solidFill>
              </a:defRPr>
            </a:pPr>
            <a:r>
              <a:t>How should each of these factors be </a:t>
            </a:r>
            <a:r>
              <a:rPr>
                <a:solidFill>
                  <a:srgbClr val="782204"/>
                </a:solidFill>
              </a:rPr>
              <a:t>weighed</a:t>
            </a:r>
            <a:r>
              <a:t>?</a:t>
            </a:r>
          </a:p>
        </p:txBody>
      </p:sp>
      <p:sp>
        <p:nvSpPr>
          <p:cNvPr id="221" name="Personal Factors…"/>
          <p:cNvSpPr/>
          <p:nvPr/>
        </p:nvSpPr>
        <p:spPr>
          <a:xfrm>
            <a:off x="1024946" y="3098980"/>
            <a:ext cx="12864597" cy="1802627"/>
          </a:xfrm>
          <a:prstGeom prst="roundRect">
            <a:avLst>
              <a:gd name="adj" fmla="val 27677"/>
            </a:avLst>
          </a:prstGeom>
          <a:solidFill>
            <a:srgbClr val="8BB7E9">
              <a:alpha val="33596"/>
            </a:srgb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p>
            <a:pPr>
              <a:spcBef>
                <a:spcPts val="2600"/>
              </a:spcBef>
              <a:defRPr sz="3500">
                <a:solidFill>
                  <a:srgbClr val="7E8080"/>
                </a:solidFill>
              </a:defRPr>
            </a:pPr>
            <a:r>
              <a:t>Personal Factors</a:t>
            </a:r>
          </a:p>
          <a:p>
            <a:pPr>
              <a:defRPr sz="3000">
                <a:solidFill>
                  <a:srgbClr val="7E8080"/>
                </a:solidFill>
              </a:defRPr>
            </a:pPr>
            <a:r>
              <a:t>Credit score, down payment &amp; collateral, type of property, buyer profile, …</a:t>
            </a:r>
          </a:p>
        </p:txBody>
      </p:sp>
      <p:sp>
        <p:nvSpPr>
          <p:cNvPr id="222" name="Product-related Factors…"/>
          <p:cNvSpPr/>
          <p:nvPr/>
        </p:nvSpPr>
        <p:spPr>
          <a:xfrm>
            <a:off x="1024946" y="7250490"/>
            <a:ext cx="12864597" cy="1803401"/>
          </a:xfrm>
          <a:prstGeom prst="roundRect">
            <a:avLst>
              <a:gd name="adj" fmla="val 27665"/>
            </a:avLst>
          </a:prstGeom>
          <a:solidFill>
            <a:srgbClr val="8BB7E9">
              <a:alpha val="33596"/>
            </a:srgb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p>
            <a:pPr>
              <a:spcBef>
                <a:spcPts val="2600"/>
              </a:spcBef>
              <a:defRPr sz="3500">
                <a:solidFill>
                  <a:srgbClr val="7E8080"/>
                </a:solidFill>
              </a:defRPr>
            </a:pPr>
            <a:r>
              <a:t>Product-related Factors</a:t>
            </a:r>
          </a:p>
          <a:p>
            <a:pPr>
              <a:defRPr sz="3000">
                <a:solidFill>
                  <a:srgbClr val="7E8080"/>
                </a:solidFill>
              </a:defRPr>
            </a:pPr>
            <a:r>
              <a:t>Loan maturity, loan amount, …</a:t>
            </a:r>
          </a:p>
        </p:txBody>
      </p:sp>
      <p:sp>
        <p:nvSpPr>
          <p:cNvPr id="223" name="Market Factors…"/>
          <p:cNvSpPr/>
          <p:nvPr/>
        </p:nvSpPr>
        <p:spPr>
          <a:xfrm>
            <a:off x="1024946" y="5174542"/>
            <a:ext cx="12864597" cy="1803401"/>
          </a:xfrm>
          <a:prstGeom prst="roundRect">
            <a:avLst>
              <a:gd name="adj" fmla="val 27665"/>
            </a:avLst>
          </a:prstGeom>
          <a:solidFill>
            <a:srgbClr val="8BB7E9">
              <a:alpha val="33596"/>
            </a:srgb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p>
            <a:pPr>
              <a:spcBef>
                <a:spcPts val="2600"/>
              </a:spcBef>
              <a:defRPr sz="3500">
                <a:solidFill>
                  <a:srgbClr val="7E8080"/>
                </a:solidFill>
              </a:defRPr>
            </a:pPr>
            <a:r>
              <a:t>Market Factors</a:t>
            </a:r>
          </a:p>
          <a:p>
            <a:pPr>
              <a:defRPr sz="3000">
                <a:solidFill>
                  <a:srgbClr val="7E8080"/>
                </a:solidFill>
              </a:defRPr>
            </a:pPr>
            <a:r>
              <a:t>Central Bank interest rates, inflation, competing banks, bonds, …</a:t>
            </a: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5" name="Setting a Mortgage Interest Rate - Data Science Approach"/>
          <p:cNvSpPr txBox="1"/>
          <p:nvPr>
            <p:ph type="title"/>
          </p:nvPr>
        </p:nvSpPr>
        <p:spPr>
          <a:prstGeom prst="rect">
            <a:avLst/>
          </a:prstGeom>
        </p:spPr>
        <p:txBody>
          <a:bodyPr/>
          <a:lstStyle/>
          <a:p>
            <a:pPr/>
            <a:r>
              <a:t>Setting a Mortgage Interest Rate - Data Science Approach</a:t>
            </a:r>
          </a:p>
        </p:txBody>
      </p:sp>
      <p:sp>
        <p:nvSpPr>
          <p:cNvPr id="226" name="Inputs &amp; Data Types"/>
          <p:cNvSpPr txBox="1"/>
          <p:nvPr/>
        </p:nvSpPr>
        <p:spPr>
          <a:xfrm>
            <a:off x="2701900" y="2944077"/>
            <a:ext cx="4479545" cy="7091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spcBef>
                <a:spcPts val="5900"/>
              </a:spcBef>
              <a:defRPr sz="4000"/>
            </a:lvl1pPr>
          </a:lstStyle>
          <a:p>
            <a:pPr/>
            <a:r>
              <a:t>Inputs &amp; Data Types</a:t>
            </a:r>
          </a:p>
        </p:txBody>
      </p:sp>
      <p:sp>
        <p:nvSpPr>
          <p:cNvPr id="227" name="Market Data…"/>
          <p:cNvSpPr txBox="1"/>
          <p:nvPr/>
        </p:nvSpPr>
        <p:spPr>
          <a:xfrm>
            <a:off x="1577919" y="3919039"/>
            <a:ext cx="6727507" cy="176911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b="1" sz="2443">
                <a:latin typeface="Helvetica Neue"/>
                <a:ea typeface="Helvetica Neue"/>
                <a:cs typeface="Helvetica Neue"/>
                <a:sym typeface="Helvetica Neue"/>
              </a:defRPr>
            </a:pPr>
            <a:r>
              <a:t>Market Data</a:t>
            </a:r>
          </a:p>
          <a:p>
            <a:pPr>
              <a:spcBef>
                <a:spcPts val="1200"/>
              </a:spcBef>
              <a:defRPr sz="2500">
                <a:solidFill>
                  <a:srgbClr val="747474"/>
                </a:solidFill>
                <a:latin typeface="Helvetica Neue"/>
                <a:ea typeface="Helvetica Neue"/>
                <a:cs typeface="Helvetica Neue"/>
                <a:sym typeface="Helvetica Neue"/>
              </a:defRPr>
            </a:pPr>
            <a:r>
              <a:t>Central Bank interest rates (Spreadsheet)</a:t>
            </a:r>
          </a:p>
          <a:p>
            <a:pPr>
              <a:defRPr sz="2500">
                <a:solidFill>
                  <a:srgbClr val="747474"/>
                </a:solidFill>
                <a:latin typeface="Helvetica Neue"/>
                <a:ea typeface="Helvetica Neue"/>
                <a:cs typeface="Helvetica Neue"/>
                <a:sym typeface="Helvetica Neue"/>
              </a:defRPr>
            </a:pPr>
            <a:r>
              <a:t>Inflation figures (Spreadsheet)</a:t>
            </a:r>
          </a:p>
          <a:p>
            <a:pPr>
              <a:defRPr sz="2500">
                <a:solidFill>
                  <a:srgbClr val="747474"/>
                </a:solidFill>
                <a:latin typeface="Helvetica Neue"/>
                <a:ea typeface="Helvetica Neue"/>
                <a:cs typeface="Helvetica Neue"/>
                <a:sym typeface="Helvetica Neue"/>
              </a:defRPr>
            </a:pPr>
            <a:r>
              <a:t>Competing Banks (PDF documents)</a:t>
            </a:r>
          </a:p>
        </p:txBody>
      </p:sp>
      <p:sp>
        <p:nvSpPr>
          <p:cNvPr id="228" name="Personal Data…"/>
          <p:cNvSpPr txBox="1"/>
          <p:nvPr/>
        </p:nvSpPr>
        <p:spPr>
          <a:xfrm>
            <a:off x="1753181" y="5939113"/>
            <a:ext cx="6376982" cy="253111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spcBef>
                <a:spcPts val="2000"/>
              </a:spcBef>
              <a:defRPr b="1" sz="2443">
                <a:latin typeface="Helvetica Neue"/>
                <a:ea typeface="Helvetica Neue"/>
                <a:cs typeface="Helvetica Neue"/>
                <a:sym typeface="Helvetica Neue"/>
              </a:defRPr>
            </a:pPr>
            <a:r>
              <a:t>Personal Data</a:t>
            </a:r>
          </a:p>
          <a:p>
            <a:pPr>
              <a:spcBef>
                <a:spcPts val="1200"/>
              </a:spcBef>
              <a:defRPr sz="2500">
                <a:solidFill>
                  <a:srgbClr val="747474"/>
                </a:solidFill>
                <a:latin typeface="Helvetica Neue"/>
                <a:ea typeface="Helvetica Neue"/>
                <a:cs typeface="Helvetica Neue"/>
                <a:sym typeface="Helvetica Neue"/>
              </a:defRPr>
            </a:pPr>
            <a:r>
              <a:t>Credit score (Number)</a:t>
            </a:r>
          </a:p>
          <a:p>
            <a:pPr>
              <a:defRPr sz="2500">
                <a:solidFill>
                  <a:srgbClr val="747474"/>
                </a:solidFill>
                <a:latin typeface="Helvetica Neue"/>
                <a:ea typeface="Helvetica Neue"/>
                <a:cs typeface="Helvetica Neue"/>
                <a:sym typeface="Helvetica Neue"/>
              </a:defRPr>
            </a:pPr>
            <a:r>
              <a:t>Down payment (Number)</a:t>
            </a:r>
          </a:p>
          <a:p>
            <a:pPr>
              <a:defRPr sz="2500">
                <a:solidFill>
                  <a:srgbClr val="747474"/>
                </a:solidFill>
                <a:latin typeface="Helvetica Neue"/>
                <a:ea typeface="Helvetica Neue"/>
                <a:cs typeface="Helvetica Neue"/>
                <a:sym typeface="Helvetica Neue"/>
              </a:defRPr>
            </a:pPr>
            <a:r>
              <a:t>Collateral (PDF, images)</a:t>
            </a:r>
          </a:p>
          <a:p>
            <a:pPr>
              <a:defRPr sz="2500">
                <a:solidFill>
                  <a:srgbClr val="747474"/>
                </a:solidFill>
                <a:latin typeface="Helvetica Neue"/>
                <a:ea typeface="Helvetica Neue"/>
                <a:cs typeface="Helvetica Neue"/>
                <a:sym typeface="Helvetica Neue"/>
              </a:defRPr>
            </a:pPr>
            <a:r>
              <a:t>Type of property (PDF, images, Num.)</a:t>
            </a:r>
          </a:p>
          <a:p>
            <a:pPr>
              <a:defRPr sz="2500">
                <a:solidFill>
                  <a:srgbClr val="747474"/>
                </a:solidFill>
                <a:latin typeface="Helvetica Neue"/>
                <a:ea typeface="Helvetica Neue"/>
                <a:cs typeface="Helvetica Neue"/>
                <a:sym typeface="Helvetica Neue"/>
              </a:defRPr>
            </a:pPr>
            <a:r>
              <a:t>Risk profile (PDF)</a:t>
            </a:r>
          </a:p>
        </p:txBody>
      </p:sp>
      <p:sp>
        <p:nvSpPr>
          <p:cNvPr id="229" name="Product Data…"/>
          <p:cNvSpPr txBox="1"/>
          <p:nvPr/>
        </p:nvSpPr>
        <p:spPr>
          <a:xfrm>
            <a:off x="3214154" y="8721188"/>
            <a:ext cx="3455036" cy="176911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b="1" sz="2443">
                <a:latin typeface="Helvetica Neue"/>
                <a:ea typeface="Helvetica Neue"/>
                <a:cs typeface="Helvetica Neue"/>
                <a:sym typeface="Helvetica Neue"/>
              </a:defRPr>
            </a:pPr>
            <a:r>
              <a:t>Product Data</a:t>
            </a:r>
          </a:p>
          <a:p>
            <a:pPr>
              <a:spcBef>
                <a:spcPts val="1200"/>
              </a:spcBef>
              <a:defRPr sz="2500">
                <a:solidFill>
                  <a:srgbClr val="747474"/>
                </a:solidFill>
                <a:latin typeface="Helvetica Neue"/>
                <a:ea typeface="Helvetica Neue"/>
                <a:cs typeface="Helvetica Neue"/>
                <a:sym typeface="Helvetica Neue"/>
              </a:defRPr>
            </a:pPr>
            <a:r>
              <a:t>Loan maturity (Number)</a:t>
            </a:r>
          </a:p>
          <a:p>
            <a:pPr>
              <a:defRPr sz="2500">
                <a:solidFill>
                  <a:srgbClr val="747474"/>
                </a:solidFill>
                <a:latin typeface="Helvetica Neue"/>
                <a:ea typeface="Helvetica Neue"/>
                <a:cs typeface="Helvetica Neue"/>
                <a:sym typeface="Helvetica Neue"/>
              </a:defRPr>
            </a:pPr>
            <a:r>
              <a:t>Loan amount (Number)</a:t>
            </a:r>
          </a:p>
        </p:txBody>
      </p:sp>
      <p:sp>
        <p:nvSpPr>
          <p:cNvPr id="230" name="Representation"/>
          <p:cNvSpPr txBox="1"/>
          <p:nvPr/>
        </p:nvSpPr>
        <p:spPr>
          <a:xfrm>
            <a:off x="10186864" y="2949907"/>
            <a:ext cx="3817113" cy="70916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spcBef>
                <a:spcPts val="5900"/>
              </a:spcBef>
              <a:defRPr sz="4000"/>
            </a:lvl1pPr>
          </a:lstStyle>
          <a:p>
            <a:pPr/>
            <a:r>
              <a:t>Representation</a:t>
            </a:r>
          </a:p>
        </p:txBody>
      </p:sp>
      <p:sp>
        <p:nvSpPr>
          <p:cNvPr id="231" name="Output"/>
          <p:cNvSpPr txBox="1"/>
          <p:nvPr/>
        </p:nvSpPr>
        <p:spPr>
          <a:xfrm>
            <a:off x="19635103" y="2944077"/>
            <a:ext cx="1628649" cy="7091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spcBef>
                <a:spcPts val="5900"/>
              </a:spcBef>
              <a:defRPr sz="4000"/>
            </a:lvl1pPr>
          </a:lstStyle>
          <a:p>
            <a:pPr/>
            <a:r>
              <a:t>Output</a:t>
            </a:r>
          </a:p>
        </p:txBody>
      </p:sp>
      <p:sp>
        <p:nvSpPr>
          <p:cNvPr id="232" name="Mortgage Interest Rate (Number)"/>
          <p:cNvSpPr txBox="1"/>
          <p:nvPr/>
        </p:nvSpPr>
        <p:spPr>
          <a:xfrm>
            <a:off x="19042749" y="8095053"/>
            <a:ext cx="3304779" cy="82951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2443">
                <a:solidFill>
                  <a:srgbClr val="747474"/>
                </a:solidFill>
                <a:latin typeface="Helvetica Neue"/>
                <a:ea typeface="Helvetica Neue"/>
                <a:cs typeface="Helvetica Neue"/>
                <a:sym typeface="Helvetica Neue"/>
              </a:defRPr>
            </a:lvl1pPr>
          </a:lstStyle>
          <a:p>
            <a:pPr/>
            <a:r>
              <a:t>Mortgage Interest Rate (Number)</a:t>
            </a:r>
          </a:p>
        </p:txBody>
      </p:sp>
      <p:sp>
        <p:nvSpPr>
          <p:cNvPr id="233" name="Weighing"/>
          <p:cNvSpPr txBox="1"/>
          <p:nvPr/>
        </p:nvSpPr>
        <p:spPr>
          <a:xfrm>
            <a:off x="15846950" y="2949907"/>
            <a:ext cx="2224477" cy="70916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spcBef>
                <a:spcPts val="5900"/>
              </a:spcBef>
              <a:defRPr sz="4000"/>
            </a:lvl1pPr>
          </a:lstStyle>
          <a:p>
            <a:pPr/>
            <a:r>
              <a:t>Weighing</a:t>
            </a:r>
          </a:p>
        </p:txBody>
      </p:sp>
      <p:grpSp>
        <p:nvGrpSpPr>
          <p:cNvPr id="241" name="Group"/>
          <p:cNvGrpSpPr/>
          <p:nvPr/>
        </p:nvGrpSpPr>
        <p:grpSpPr>
          <a:xfrm>
            <a:off x="3752787" y="10750265"/>
            <a:ext cx="3067867" cy="2358438"/>
            <a:chOff x="0" y="0"/>
            <a:chExt cx="3067864" cy="2358436"/>
          </a:xfrm>
        </p:grpSpPr>
        <p:pic>
          <p:nvPicPr>
            <p:cNvPr id="234" name="Image" descr="Image"/>
            <p:cNvPicPr>
              <a:picLocks noChangeAspect="1"/>
            </p:cNvPicPr>
            <p:nvPr/>
          </p:nvPicPr>
          <p:blipFill>
            <a:blip r:embed="rId2">
              <a:extLst/>
            </a:blip>
            <a:stretch>
              <a:fillRect/>
            </a:stretch>
          </p:blipFill>
          <p:spPr>
            <a:xfrm>
              <a:off x="0" y="0"/>
              <a:ext cx="1479002" cy="985016"/>
            </a:xfrm>
            <a:prstGeom prst="rect">
              <a:avLst/>
            </a:prstGeom>
            <a:ln w="12700" cap="flat">
              <a:noFill/>
              <a:miter lim="400000"/>
            </a:ln>
            <a:effectLst/>
          </p:spPr>
        </p:pic>
        <p:pic>
          <p:nvPicPr>
            <p:cNvPr id="235" name="Image" descr="Image"/>
            <p:cNvPicPr>
              <a:picLocks noChangeAspect="1"/>
            </p:cNvPicPr>
            <p:nvPr/>
          </p:nvPicPr>
          <p:blipFill>
            <a:blip r:embed="rId3">
              <a:extLst/>
            </a:blip>
            <a:stretch>
              <a:fillRect/>
            </a:stretch>
          </p:blipFill>
          <p:spPr>
            <a:xfrm>
              <a:off x="54557" y="1119421"/>
              <a:ext cx="861889" cy="985016"/>
            </a:xfrm>
            <a:prstGeom prst="rect">
              <a:avLst/>
            </a:prstGeom>
            <a:ln w="12700" cap="flat">
              <a:noFill/>
              <a:miter lim="400000"/>
            </a:ln>
            <a:effectLst/>
          </p:spPr>
        </p:pic>
        <p:pic>
          <p:nvPicPr>
            <p:cNvPr id="236" name="Image" descr="Image"/>
            <p:cNvPicPr>
              <a:picLocks noChangeAspect="1"/>
            </p:cNvPicPr>
            <p:nvPr/>
          </p:nvPicPr>
          <p:blipFill>
            <a:blip r:embed="rId3">
              <a:extLst/>
            </a:blip>
            <a:stretch>
              <a:fillRect/>
            </a:stretch>
          </p:blipFill>
          <p:spPr>
            <a:xfrm>
              <a:off x="181556" y="1246421"/>
              <a:ext cx="861890" cy="985016"/>
            </a:xfrm>
            <a:prstGeom prst="rect">
              <a:avLst/>
            </a:prstGeom>
            <a:ln w="12700" cap="flat">
              <a:noFill/>
              <a:miter lim="400000"/>
            </a:ln>
            <a:effectLst/>
          </p:spPr>
        </p:pic>
        <p:pic>
          <p:nvPicPr>
            <p:cNvPr id="237" name="Image" descr="Image"/>
            <p:cNvPicPr>
              <a:picLocks noChangeAspect="1"/>
            </p:cNvPicPr>
            <p:nvPr/>
          </p:nvPicPr>
          <p:blipFill>
            <a:blip r:embed="rId3">
              <a:extLst/>
            </a:blip>
            <a:stretch>
              <a:fillRect/>
            </a:stretch>
          </p:blipFill>
          <p:spPr>
            <a:xfrm>
              <a:off x="308556" y="1373421"/>
              <a:ext cx="861890" cy="985016"/>
            </a:xfrm>
            <a:prstGeom prst="rect">
              <a:avLst/>
            </a:prstGeom>
            <a:ln w="12700" cap="flat">
              <a:noFill/>
              <a:miter lim="400000"/>
            </a:ln>
            <a:effectLst/>
          </p:spPr>
        </p:pic>
        <p:pic>
          <p:nvPicPr>
            <p:cNvPr id="238" name="30-Year-Mortgage-Rates-vs-Fed-Funds-Rate-1972-2020.jpeg" descr="30-Year-Mortgage-Rates-vs-Fed-Funds-Rate-1972-2020.jpeg"/>
            <p:cNvPicPr>
              <a:picLocks noChangeAspect="1"/>
            </p:cNvPicPr>
            <p:nvPr/>
          </p:nvPicPr>
          <p:blipFill>
            <a:blip r:embed="rId4">
              <a:extLst/>
            </a:blip>
            <a:srcRect l="0" t="1538" r="0" b="3211"/>
            <a:stretch>
              <a:fillRect/>
            </a:stretch>
          </p:blipFill>
          <p:spPr>
            <a:xfrm>
              <a:off x="1366163" y="1272402"/>
              <a:ext cx="1628534" cy="933196"/>
            </a:xfrm>
            <a:prstGeom prst="rect">
              <a:avLst/>
            </a:prstGeom>
            <a:ln w="12700" cap="flat">
              <a:noFill/>
              <a:miter lim="400000"/>
            </a:ln>
            <a:effectLst/>
          </p:spPr>
        </p:pic>
        <p:pic>
          <p:nvPicPr>
            <p:cNvPr id="239" name="Image" descr="Image"/>
            <p:cNvPicPr>
              <a:picLocks noChangeAspect="1"/>
            </p:cNvPicPr>
            <p:nvPr/>
          </p:nvPicPr>
          <p:blipFill>
            <a:blip r:embed="rId5">
              <a:extLst/>
            </a:blip>
            <a:stretch>
              <a:fillRect/>
            </a:stretch>
          </p:blipFill>
          <p:spPr>
            <a:xfrm>
              <a:off x="1588863" y="40320"/>
              <a:ext cx="1479002" cy="1109252"/>
            </a:xfrm>
            <a:prstGeom prst="rect">
              <a:avLst/>
            </a:prstGeom>
            <a:ln w="12700" cap="flat">
              <a:noFill/>
              <a:miter lim="400000"/>
            </a:ln>
            <a:effectLst/>
          </p:spPr>
        </p:pic>
        <p:pic>
          <p:nvPicPr>
            <p:cNvPr id="240" name="Image" descr="Image"/>
            <p:cNvPicPr>
              <a:picLocks noChangeAspect="1"/>
            </p:cNvPicPr>
            <p:nvPr/>
          </p:nvPicPr>
          <p:blipFill>
            <a:blip r:embed="rId6">
              <a:extLst/>
            </a:blip>
            <a:stretch>
              <a:fillRect/>
            </a:stretch>
          </p:blipFill>
          <p:spPr>
            <a:xfrm>
              <a:off x="1016329" y="846983"/>
              <a:ext cx="829510" cy="829511"/>
            </a:xfrm>
            <a:prstGeom prst="rect">
              <a:avLst/>
            </a:prstGeom>
            <a:ln w="12700" cap="flat">
              <a:noFill/>
              <a:miter lim="400000"/>
            </a:ln>
            <a:effectLst/>
          </p:spPr>
        </p:pic>
      </p:grpSp>
      <p:grpSp>
        <p:nvGrpSpPr>
          <p:cNvPr id="244" name="Group"/>
          <p:cNvGrpSpPr/>
          <p:nvPr/>
        </p:nvGrpSpPr>
        <p:grpSpPr>
          <a:xfrm>
            <a:off x="10730400" y="10784199"/>
            <a:ext cx="2730042" cy="2290569"/>
            <a:chOff x="0" y="0"/>
            <a:chExt cx="2730040" cy="2290567"/>
          </a:xfrm>
        </p:grpSpPr>
        <p:pic>
          <p:nvPicPr>
            <p:cNvPr id="242" name="Image" descr="Image"/>
            <p:cNvPicPr>
              <a:picLocks noChangeAspect="1"/>
            </p:cNvPicPr>
            <p:nvPr/>
          </p:nvPicPr>
          <p:blipFill>
            <a:blip r:embed="rId7">
              <a:extLst/>
            </a:blip>
            <a:stretch>
              <a:fillRect/>
            </a:stretch>
          </p:blipFill>
          <p:spPr>
            <a:xfrm>
              <a:off x="703645" y="0"/>
              <a:ext cx="1322751" cy="1322751"/>
            </a:xfrm>
            <a:prstGeom prst="rect">
              <a:avLst/>
            </a:prstGeom>
            <a:ln w="12700" cap="flat">
              <a:noFill/>
              <a:miter lim="400000"/>
            </a:ln>
            <a:effectLst/>
          </p:spPr>
        </p:pic>
        <p:sp>
          <p:nvSpPr>
            <p:cNvPr id="243" name="Embedding"/>
            <p:cNvSpPr txBox="1"/>
            <p:nvPr/>
          </p:nvSpPr>
          <p:spPr>
            <a:xfrm>
              <a:off x="0" y="1492903"/>
              <a:ext cx="2730041" cy="79766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l">
                <a:spcBef>
                  <a:spcPts val="5900"/>
                </a:spcBef>
                <a:defRPr sz="4000">
                  <a:solidFill>
                    <a:schemeClr val="accent5">
                      <a:hueOff val="-309130"/>
                      <a:satOff val="-11805"/>
                      <a:lumOff val="-13439"/>
                    </a:schemeClr>
                  </a:solidFill>
                </a:defRPr>
              </a:lvl1pPr>
            </a:lstStyle>
            <a:p>
              <a:pPr/>
              <a:r>
                <a:t>Embedding</a:t>
              </a:r>
            </a:p>
          </p:txBody>
        </p:sp>
      </p:grpSp>
      <p:grpSp>
        <p:nvGrpSpPr>
          <p:cNvPr id="247" name="Group"/>
          <p:cNvGrpSpPr/>
          <p:nvPr/>
        </p:nvGrpSpPr>
        <p:grpSpPr>
          <a:xfrm>
            <a:off x="15698663" y="10955864"/>
            <a:ext cx="2521049" cy="2586089"/>
            <a:chOff x="0" y="0"/>
            <a:chExt cx="2521048" cy="2586087"/>
          </a:xfrm>
        </p:grpSpPr>
        <p:pic>
          <p:nvPicPr>
            <p:cNvPr id="245" name="Image" descr="Image"/>
            <p:cNvPicPr>
              <a:picLocks noChangeAspect="1"/>
            </p:cNvPicPr>
            <p:nvPr/>
          </p:nvPicPr>
          <p:blipFill>
            <a:blip r:embed="rId8">
              <a:extLst/>
            </a:blip>
            <a:stretch>
              <a:fillRect/>
            </a:stretch>
          </p:blipFill>
          <p:spPr>
            <a:xfrm>
              <a:off x="408953" y="0"/>
              <a:ext cx="1220782" cy="1220781"/>
            </a:xfrm>
            <a:prstGeom prst="rect">
              <a:avLst/>
            </a:prstGeom>
            <a:ln w="12700" cap="flat">
              <a:noFill/>
              <a:miter lim="400000"/>
            </a:ln>
            <a:effectLst/>
          </p:spPr>
        </p:pic>
        <p:sp>
          <p:nvSpPr>
            <p:cNvPr id="246" name="Parameter Learning"/>
            <p:cNvSpPr txBox="1"/>
            <p:nvPr/>
          </p:nvSpPr>
          <p:spPr>
            <a:xfrm>
              <a:off x="0" y="1253456"/>
              <a:ext cx="2521049" cy="133263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p>
              <a:pPr algn="l">
                <a:spcBef>
                  <a:spcPts val="5900"/>
                </a:spcBef>
                <a:defRPr sz="4000">
                  <a:solidFill>
                    <a:srgbClr val="747474"/>
                  </a:solidFill>
                </a:defRPr>
              </a:pPr>
              <a:r>
                <a:rPr>
                  <a:solidFill>
                    <a:schemeClr val="accent5">
                      <a:hueOff val="-309130"/>
                      <a:satOff val="-11805"/>
                      <a:lumOff val="-13439"/>
                    </a:schemeClr>
                  </a:solidFill>
                </a:rPr>
                <a:t>Parameter</a:t>
              </a:r>
              <a:r>
                <a:t> </a:t>
              </a:r>
              <a:r>
                <a:rPr>
                  <a:solidFill>
                    <a:schemeClr val="accent5">
                      <a:hueOff val="-309130"/>
                      <a:satOff val="-11805"/>
                      <a:lumOff val="-13439"/>
                    </a:schemeClr>
                  </a:solidFill>
                </a:rPr>
                <a:t>Learning</a:t>
              </a:r>
            </a:p>
          </p:txBody>
        </p:sp>
      </p:grpSp>
      <p:grpSp>
        <p:nvGrpSpPr>
          <p:cNvPr id="250" name="Group"/>
          <p:cNvGrpSpPr/>
          <p:nvPr/>
        </p:nvGrpSpPr>
        <p:grpSpPr>
          <a:xfrm>
            <a:off x="19173586" y="11241818"/>
            <a:ext cx="1916522" cy="2880456"/>
            <a:chOff x="0" y="0"/>
            <a:chExt cx="1916521" cy="2880455"/>
          </a:xfrm>
        </p:grpSpPr>
        <p:pic>
          <p:nvPicPr>
            <p:cNvPr id="248" name="Image" descr="Image"/>
            <p:cNvPicPr>
              <a:picLocks noChangeAspect="1"/>
            </p:cNvPicPr>
            <p:nvPr/>
          </p:nvPicPr>
          <p:blipFill>
            <a:blip r:embed="rId9">
              <a:extLst/>
            </a:blip>
            <a:stretch>
              <a:fillRect/>
            </a:stretch>
          </p:blipFill>
          <p:spPr>
            <a:xfrm>
              <a:off x="635162" y="0"/>
              <a:ext cx="1281360" cy="1281359"/>
            </a:xfrm>
            <a:prstGeom prst="rect">
              <a:avLst/>
            </a:prstGeom>
            <a:ln w="12700" cap="flat">
              <a:noFill/>
              <a:miter lim="400000"/>
            </a:ln>
            <a:effectLst/>
          </p:spPr>
        </p:pic>
        <p:sp>
          <p:nvSpPr>
            <p:cNvPr id="249" name="Regression"/>
            <p:cNvSpPr/>
            <p:nvPr/>
          </p:nvSpPr>
          <p:spPr>
            <a:xfrm>
              <a:off x="0" y="1610455"/>
              <a:ext cx="1270000"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l">
                <a:spcBef>
                  <a:spcPts val="5900"/>
                </a:spcBef>
                <a:defRPr sz="4000">
                  <a:solidFill>
                    <a:schemeClr val="accent5">
                      <a:hueOff val="-309130"/>
                      <a:satOff val="-11805"/>
                      <a:lumOff val="-13439"/>
                    </a:schemeClr>
                  </a:solidFill>
                </a:defRPr>
              </a:lvl1pPr>
            </a:lstStyle>
            <a:p>
              <a:pPr/>
              <a:r>
                <a:t>Regression</a:t>
              </a:r>
            </a:p>
          </p:txBody>
        </p:sp>
      </p:grpSp>
      <p:sp>
        <p:nvSpPr>
          <p:cNvPr id="251" name="Arrow"/>
          <p:cNvSpPr/>
          <p:nvPr/>
        </p:nvSpPr>
        <p:spPr>
          <a:xfrm>
            <a:off x="8363687" y="7002591"/>
            <a:ext cx="1037833" cy="656229"/>
          </a:xfrm>
          <a:prstGeom prst="rightArrow">
            <a:avLst>
              <a:gd name="adj1" fmla="val 32000"/>
              <a:gd name="adj2" fmla="val 101217"/>
            </a:avLst>
          </a:prstGeom>
          <a:solidFill>
            <a:schemeClr val="accent5">
              <a:hueOff val="-309130"/>
              <a:satOff val="-11805"/>
              <a:lumOff val="-13439"/>
            </a:schemeClr>
          </a:solidFill>
          <a:ln w="12700">
            <a:miter lim="400000"/>
          </a:ln>
        </p:spPr>
        <p:txBody>
          <a:bodyPr lIns="50800" tIns="50800" rIns="50800" bIns="50800" anchor="ctr"/>
          <a:lstStyle/>
          <a:p>
            <a:pPr>
              <a:defRPr>
                <a:solidFill>
                  <a:srgbClr val="FFFFFF"/>
                </a:solidFill>
              </a:defRPr>
            </a:pPr>
          </a:p>
        </p:txBody>
      </p:sp>
      <p:sp>
        <p:nvSpPr>
          <p:cNvPr id="252" name="Arrow"/>
          <p:cNvSpPr/>
          <p:nvPr/>
        </p:nvSpPr>
        <p:spPr>
          <a:xfrm>
            <a:off x="14761223" y="7002591"/>
            <a:ext cx="1037833" cy="656229"/>
          </a:xfrm>
          <a:prstGeom prst="rightArrow">
            <a:avLst>
              <a:gd name="adj1" fmla="val 32000"/>
              <a:gd name="adj2" fmla="val 101217"/>
            </a:avLst>
          </a:prstGeom>
          <a:solidFill>
            <a:schemeClr val="accent5">
              <a:hueOff val="-309130"/>
              <a:satOff val="-11805"/>
              <a:lumOff val="-13439"/>
            </a:schemeClr>
          </a:solidFill>
          <a:ln w="12700">
            <a:miter lim="400000"/>
          </a:ln>
        </p:spPr>
        <p:txBody>
          <a:bodyPr lIns="50800" tIns="50800" rIns="50800" bIns="50800" anchor="ctr"/>
          <a:lstStyle/>
          <a:p>
            <a:pPr>
              <a:defRPr>
                <a:solidFill>
                  <a:srgbClr val="FFFFFF"/>
                </a:solidFill>
              </a:defRPr>
            </a:pPr>
          </a:p>
        </p:txBody>
      </p:sp>
      <p:sp>
        <p:nvSpPr>
          <p:cNvPr id="253" name="Arrow"/>
          <p:cNvSpPr/>
          <p:nvPr/>
        </p:nvSpPr>
        <p:spPr>
          <a:xfrm>
            <a:off x="18012102" y="7002591"/>
            <a:ext cx="1037833" cy="656229"/>
          </a:xfrm>
          <a:prstGeom prst="rightArrow">
            <a:avLst>
              <a:gd name="adj1" fmla="val 32000"/>
              <a:gd name="adj2" fmla="val 101217"/>
            </a:avLst>
          </a:prstGeom>
          <a:solidFill>
            <a:schemeClr val="accent5">
              <a:hueOff val="-309130"/>
              <a:satOff val="-11805"/>
              <a:lumOff val="-13439"/>
            </a:schemeClr>
          </a:solidFill>
          <a:ln w="12700">
            <a:miter lim="400000"/>
          </a:ln>
        </p:spPr>
        <p:txBody>
          <a:bodyPr lIns="50800" tIns="50800" rIns="50800" bIns="50800" anchor="ctr"/>
          <a:lstStyle/>
          <a:p>
            <a:pPr>
              <a:defRPr b="1">
                <a:solidFill>
                  <a:srgbClr val="FFFFFF"/>
                </a:solidFill>
                <a:latin typeface="Helvetica Neue"/>
                <a:ea typeface="Helvetica Neue"/>
                <a:cs typeface="Helvetica Neue"/>
                <a:sym typeface="Helvetica Neue"/>
              </a:defRPr>
            </a:pPr>
          </a:p>
        </p:txBody>
      </p:sp>
      <p:sp>
        <p:nvSpPr>
          <p:cNvPr id="254" name="= 1.8%"/>
          <p:cNvSpPr txBox="1"/>
          <p:nvPr/>
        </p:nvSpPr>
        <p:spPr>
          <a:xfrm>
            <a:off x="18978046" y="6850086"/>
            <a:ext cx="2353057" cy="70916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spcBef>
                <a:spcPts val="5900"/>
              </a:spcBef>
              <a:buFont typeface="Helvetica Neue"/>
              <a:defRPr sz="4000">
                <a:solidFill>
                  <a:schemeClr val="accent5">
                    <a:hueOff val="-309130"/>
                    <a:satOff val="-11805"/>
                    <a:lumOff val="-13439"/>
                  </a:schemeClr>
                </a:solidFill>
              </a:defRPr>
            </a:lvl1pPr>
          </a:lstStyle>
          <a:p>
            <a:pPr/>
            <a:r>
              <a:t>= 1.8%</a:t>
            </a:r>
          </a:p>
        </p:txBody>
      </p:sp>
      <p:pic>
        <p:nvPicPr>
          <p:cNvPr id="255" name="W_v1.png" descr="W_v1.png"/>
          <p:cNvPicPr>
            <a:picLocks noChangeAspect="1"/>
          </p:cNvPicPr>
          <p:nvPr/>
        </p:nvPicPr>
        <p:blipFill>
          <a:blip r:embed="rId10">
            <a:extLst/>
          </a:blip>
          <a:stretch>
            <a:fillRect/>
          </a:stretch>
        </p:blipFill>
        <p:spPr>
          <a:xfrm>
            <a:off x="16252945" y="4325600"/>
            <a:ext cx="1037833" cy="5453337"/>
          </a:xfrm>
          <a:prstGeom prst="rect">
            <a:avLst/>
          </a:prstGeom>
          <a:ln w="12700">
            <a:miter lim="400000"/>
          </a:ln>
        </p:spPr>
      </p:pic>
      <p:pic>
        <p:nvPicPr>
          <p:cNvPr id="256" name="X_v1_notation.png" descr="X_v1_notation.png"/>
          <p:cNvPicPr>
            <a:picLocks noChangeAspect="1"/>
          </p:cNvPicPr>
          <p:nvPr/>
        </p:nvPicPr>
        <p:blipFill>
          <a:blip r:embed="rId11">
            <a:extLst/>
          </a:blip>
          <a:stretch>
            <a:fillRect/>
          </a:stretch>
        </p:blipFill>
        <p:spPr>
          <a:xfrm>
            <a:off x="9715266" y="4308907"/>
            <a:ext cx="4760309" cy="6043598"/>
          </a:xfrm>
          <a:prstGeom prst="rect">
            <a:avLst/>
          </a:prstGeom>
          <a:ln w="12700">
            <a:miter lim="400000"/>
          </a:ln>
        </p:spPr>
      </p:pic>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8" name="Setting a Mortgage Interest Rate - Data &amp; Representations"/>
          <p:cNvSpPr txBox="1"/>
          <p:nvPr>
            <p:ph type="title"/>
          </p:nvPr>
        </p:nvSpPr>
        <p:spPr>
          <a:prstGeom prst="rect">
            <a:avLst/>
          </a:prstGeom>
        </p:spPr>
        <p:txBody>
          <a:bodyPr/>
          <a:lstStyle/>
          <a:p>
            <a:pPr/>
            <a:r>
              <a:t>Setting a Mortgage Interest Rate - Data &amp; Representations</a:t>
            </a:r>
          </a:p>
        </p:txBody>
      </p:sp>
      <p:sp>
        <p:nvSpPr>
          <p:cNvPr id="259" name="Inputs &amp; Data Types"/>
          <p:cNvSpPr txBox="1"/>
          <p:nvPr/>
        </p:nvSpPr>
        <p:spPr>
          <a:xfrm>
            <a:off x="2701900" y="2944077"/>
            <a:ext cx="4479545" cy="7091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spcBef>
                <a:spcPts val="5900"/>
              </a:spcBef>
              <a:defRPr sz="4000"/>
            </a:lvl1pPr>
          </a:lstStyle>
          <a:p>
            <a:pPr/>
            <a:r>
              <a:t>Inputs &amp; Data Types</a:t>
            </a:r>
          </a:p>
        </p:txBody>
      </p:sp>
      <p:sp>
        <p:nvSpPr>
          <p:cNvPr id="260" name="Market Data…"/>
          <p:cNvSpPr txBox="1"/>
          <p:nvPr/>
        </p:nvSpPr>
        <p:spPr>
          <a:xfrm>
            <a:off x="1577919" y="3919039"/>
            <a:ext cx="6727507" cy="176911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b="1" sz="2443">
                <a:latin typeface="Helvetica Neue"/>
                <a:ea typeface="Helvetica Neue"/>
                <a:cs typeface="Helvetica Neue"/>
                <a:sym typeface="Helvetica Neue"/>
              </a:defRPr>
            </a:pPr>
            <a:r>
              <a:t>Market Data</a:t>
            </a:r>
          </a:p>
          <a:p>
            <a:pPr>
              <a:spcBef>
                <a:spcPts val="1200"/>
              </a:spcBef>
              <a:defRPr sz="2500">
                <a:solidFill>
                  <a:srgbClr val="747474"/>
                </a:solidFill>
                <a:latin typeface="Helvetica Neue"/>
                <a:ea typeface="Helvetica Neue"/>
                <a:cs typeface="Helvetica Neue"/>
                <a:sym typeface="Helvetica Neue"/>
              </a:defRPr>
            </a:pPr>
            <a:r>
              <a:t>Central Bank interest rates (Spreadsheet)</a:t>
            </a:r>
          </a:p>
          <a:p>
            <a:pPr>
              <a:defRPr sz="2500">
                <a:solidFill>
                  <a:srgbClr val="747474"/>
                </a:solidFill>
                <a:latin typeface="Helvetica Neue"/>
                <a:ea typeface="Helvetica Neue"/>
                <a:cs typeface="Helvetica Neue"/>
                <a:sym typeface="Helvetica Neue"/>
              </a:defRPr>
            </a:pPr>
            <a:r>
              <a:t>Inflation figures (Spreadsheet)</a:t>
            </a:r>
          </a:p>
          <a:p>
            <a:pPr>
              <a:defRPr sz="2500">
                <a:solidFill>
                  <a:srgbClr val="747474"/>
                </a:solidFill>
                <a:latin typeface="Helvetica Neue"/>
                <a:ea typeface="Helvetica Neue"/>
                <a:cs typeface="Helvetica Neue"/>
                <a:sym typeface="Helvetica Neue"/>
              </a:defRPr>
            </a:pPr>
            <a:r>
              <a:t>Competing Banks (PDF documents)</a:t>
            </a:r>
          </a:p>
        </p:txBody>
      </p:sp>
      <p:sp>
        <p:nvSpPr>
          <p:cNvPr id="261" name="Personal Data…"/>
          <p:cNvSpPr txBox="1"/>
          <p:nvPr/>
        </p:nvSpPr>
        <p:spPr>
          <a:xfrm>
            <a:off x="1753181" y="5939113"/>
            <a:ext cx="6376982" cy="253111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spcBef>
                <a:spcPts val="2000"/>
              </a:spcBef>
              <a:defRPr b="1" sz="2443">
                <a:latin typeface="Helvetica Neue"/>
                <a:ea typeface="Helvetica Neue"/>
                <a:cs typeface="Helvetica Neue"/>
                <a:sym typeface="Helvetica Neue"/>
              </a:defRPr>
            </a:pPr>
            <a:r>
              <a:t>Personal Data</a:t>
            </a:r>
          </a:p>
          <a:p>
            <a:pPr>
              <a:spcBef>
                <a:spcPts val="1200"/>
              </a:spcBef>
              <a:defRPr sz="2500">
                <a:solidFill>
                  <a:srgbClr val="747474"/>
                </a:solidFill>
                <a:latin typeface="Helvetica Neue"/>
                <a:ea typeface="Helvetica Neue"/>
                <a:cs typeface="Helvetica Neue"/>
                <a:sym typeface="Helvetica Neue"/>
              </a:defRPr>
            </a:pPr>
            <a:r>
              <a:t>Credit score (Number)</a:t>
            </a:r>
          </a:p>
          <a:p>
            <a:pPr>
              <a:defRPr sz="2500">
                <a:solidFill>
                  <a:srgbClr val="747474"/>
                </a:solidFill>
                <a:latin typeface="Helvetica Neue"/>
                <a:ea typeface="Helvetica Neue"/>
                <a:cs typeface="Helvetica Neue"/>
                <a:sym typeface="Helvetica Neue"/>
              </a:defRPr>
            </a:pPr>
            <a:r>
              <a:t>Down payment (Number)</a:t>
            </a:r>
          </a:p>
          <a:p>
            <a:pPr>
              <a:defRPr sz="2500">
                <a:solidFill>
                  <a:srgbClr val="747474"/>
                </a:solidFill>
                <a:latin typeface="Helvetica Neue"/>
                <a:ea typeface="Helvetica Neue"/>
                <a:cs typeface="Helvetica Neue"/>
                <a:sym typeface="Helvetica Neue"/>
              </a:defRPr>
            </a:pPr>
            <a:r>
              <a:t>Collateral (PDF, images)</a:t>
            </a:r>
          </a:p>
          <a:p>
            <a:pPr>
              <a:defRPr sz="2500">
                <a:solidFill>
                  <a:srgbClr val="747474"/>
                </a:solidFill>
                <a:latin typeface="Helvetica Neue"/>
                <a:ea typeface="Helvetica Neue"/>
                <a:cs typeface="Helvetica Neue"/>
                <a:sym typeface="Helvetica Neue"/>
              </a:defRPr>
            </a:pPr>
            <a:r>
              <a:t>Type of property (PDF, images, Num.)</a:t>
            </a:r>
          </a:p>
          <a:p>
            <a:pPr>
              <a:defRPr sz="2500">
                <a:solidFill>
                  <a:srgbClr val="747474"/>
                </a:solidFill>
                <a:latin typeface="Helvetica Neue"/>
                <a:ea typeface="Helvetica Neue"/>
                <a:cs typeface="Helvetica Neue"/>
                <a:sym typeface="Helvetica Neue"/>
              </a:defRPr>
            </a:pPr>
            <a:r>
              <a:t>Risk profile (PDF)</a:t>
            </a:r>
          </a:p>
        </p:txBody>
      </p:sp>
      <p:sp>
        <p:nvSpPr>
          <p:cNvPr id="262" name="Product Data…"/>
          <p:cNvSpPr txBox="1"/>
          <p:nvPr/>
        </p:nvSpPr>
        <p:spPr>
          <a:xfrm>
            <a:off x="3214154" y="8721188"/>
            <a:ext cx="3455036" cy="176911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b="1" sz="2443">
                <a:latin typeface="Helvetica Neue"/>
                <a:ea typeface="Helvetica Neue"/>
                <a:cs typeface="Helvetica Neue"/>
                <a:sym typeface="Helvetica Neue"/>
              </a:defRPr>
            </a:pPr>
            <a:r>
              <a:t>Product Data</a:t>
            </a:r>
          </a:p>
          <a:p>
            <a:pPr>
              <a:spcBef>
                <a:spcPts val="1200"/>
              </a:spcBef>
              <a:defRPr sz="2500">
                <a:solidFill>
                  <a:srgbClr val="747474"/>
                </a:solidFill>
                <a:latin typeface="Helvetica Neue"/>
                <a:ea typeface="Helvetica Neue"/>
                <a:cs typeface="Helvetica Neue"/>
                <a:sym typeface="Helvetica Neue"/>
              </a:defRPr>
            </a:pPr>
            <a:r>
              <a:t>Loan maturity (Number)</a:t>
            </a:r>
          </a:p>
          <a:p>
            <a:pPr>
              <a:defRPr sz="2500">
                <a:solidFill>
                  <a:srgbClr val="747474"/>
                </a:solidFill>
                <a:latin typeface="Helvetica Neue"/>
                <a:ea typeface="Helvetica Neue"/>
                <a:cs typeface="Helvetica Neue"/>
                <a:sym typeface="Helvetica Neue"/>
              </a:defRPr>
            </a:pPr>
            <a:r>
              <a:t>Loan amount (Number)</a:t>
            </a:r>
          </a:p>
        </p:txBody>
      </p:sp>
      <p:sp>
        <p:nvSpPr>
          <p:cNvPr id="263" name="Representation"/>
          <p:cNvSpPr txBox="1"/>
          <p:nvPr/>
        </p:nvSpPr>
        <p:spPr>
          <a:xfrm>
            <a:off x="10186864" y="2949907"/>
            <a:ext cx="3817113" cy="70916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spcBef>
                <a:spcPts val="5900"/>
              </a:spcBef>
              <a:defRPr sz="4000"/>
            </a:lvl1pPr>
          </a:lstStyle>
          <a:p>
            <a:pPr/>
            <a:r>
              <a:t>Representation</a:t>
            </a:r>
          </a:p>
        </p:txBody>
      </p:sp>
      <p:grpSp>
        <p:nvGrpSpPr>
          <p:cNvPr id="271" name="Group"/>
          <p:cNvGrpSpPr/>
          <p:nvPr/>
        </p:nvGrpSpPr>
        <p:grpSpPr>
          <a:xfrm>
            <a:off x="3752787" y="10750265"/>
            <a:ext cx="3067867" cy="2358438"/>
            <a:chOff x="0" y="0"/>
            <a:chExt cx="3067864" cy="2358436"/>
          </a:xfrm>
        </p:grpSpPr>
        <p:pic>
          <p:nvPicPr>
            <p:cNvPr id="264" name="Image" descr="Image"/>
            <p:cNvPicPr>
              <a:picLocks noChangeAspect="1"/>
            </p:cNvPicPr>
            <p:nvPr/>
          </p:nvPicPr>
          <p:blipFill>
            <a:blip r:embed="rId2">
              <a:extLst/>
            </a:blip>
            <a:stretch>
              <a:fillRect/>
            </a:stretch>
          </p:blipFill>
          <p:spPr>
            <a:xfrm>
              <a:off x="0" y="0"/>
              <a:ext cx="1479002" cy="985016"/>
            </a:xfrm>
            <a:prstGeom prst="rect">
              <a:avLst/>
            </a:prstGeom>
            <a:ln w="12700" cap="flat">
              <a:noFill/>
              <a:miter lim="400000"/>
            </a:ln>
            <a:effectLst/>
          </p:spPr>
        </p:pic>
        <p:pic>
          <p:nvPicPr>
            <p:cNvPr id="265" name="Image" descr="Image"/>
            <p:cNvPicPr>
              <a:picLocks noChangeAspect="1"/>
            </p:cNvPicPr>
            <p:nvPr/>
          </p:nvPicPr>
          <p:blipFill>
            <a:blip r:embed="rId3">
              <a:extLst/>
            </a:blip>
            <a:stretch>
              <a:fillRect/>
            </a:stretch>
          </p:blipFill>
          <p:spPr>
            <a:xfrm>
              <a:off x="54557" y="1119421"/>
              <a:ext cx="861889" cy="985016"/>
            </a:xfrm>
            <a:prstGeom prst="rect">
              <a:avLst/>
            </a:prstGeom>
            <a:ln w="12700" cap="flat">
              <a:noFill/>
              <a:miter lim="400000"/>
            </a:ln>
            <a:effectLst/>
          </p:spPr>
        </p:pic>
        <p:pic>
          <p:nvPicPr>
            <p:cNvPr id="266" name="Image" descr="Image"/>
            <p:cNvPicPr>
              <a:picLocks noChangeAspect="1"/>
            </p:cNvPicPr>
            <p:nvPr/>
          </p:nvPicPr>
          <p:blipFill>
            <a:blip r:embed="rId3">
              <a:extLst/>
            </a:blip>
            <a:stretch>
              <a:fillRect/>
            </a:stretch>
          </p:blipFill>
          <p:spPr>
            <a:xfrm>
              <a:off x="181556" y="1246421"/>
              <a:ext cx="861890" cy="985016"/>
            </a:xfrm>
            <a:prstGeom prst="rect">
              <a:avLst/>
            </a:prstGeom>
            <a:ln w="12700" cap="flat">
              <a:noFill/>
              <a:miter lim="400000"/>
            </a:ln>
            <a:effectLst/>
          </p:spPr>
        </p:pic>
        <p:pic>
          <p:nvPicPr>
            <p:cNvPr id="267" name="Image" descr="Image"/>
            <p:cNvPicPr>
              <a:picLocks noChangeAspect="1"/>
            </p:cNvPicPr>
            <p:nvPr/>
          </p:nvPicPr>
          <p:blipFill>
            <a:blip r:embed="rId3">
              <a:extLst/>
            </a:blip>
            <a:stretch>
              <a:fillRect/>
            </a:stretch>
          </p:blipFill>
          <p:spPr>
            <a:xfrm>
              <a:off x="308556" y="1373421"/>
              <a:ext cx="861890" cy="985016"/>
            </a:xfrm>
            <a:prstGeom prst="rect">
              <a:avLst/>
            </a:prstGeom>
            <a:ln w="12700" cap="flat">
              <a:noFill/>
              <a:miter lim="400000"/>
            </a:ln>
            <a:effectLst/>
          </p:spPr>
        </p:pic>
        <p:pic>
          <p:nvPicPr>
            <p:cNvPr id="268" name="30-Year-Mortgage-Rates-vs-Fed-Funds-Rate-1972-2020.jpeg" descr="30-Year-Mortgage-Rates-vs-Fed-Funds-Rate-1972-2020.jpeg"/>
            <p:cNvPicPr>
              <a:picLocks noChangeAspect="1"/>
            </p:cNvPicPr>
            <p:nvPr/>
          </p:nvPicPr>
          <p:blipFill>
            <a:blip r:embed="rId4">
              <a:extLst/>
            </a:blip>
            <a:srcRect l="0" t="1538" r="0" b="3211"/>
            <a:stretch>
              <a:fillRect/>
            </a:stretch>
          </p:blipFill>
          <p:spPr>
            <a:xfrm>
              <a:off x="1366163" y="1272402"/>
              <a:ext cx="1628534" cy="933196"/>
            </a:xfrm>
            <a:prstGeom prst="rect">
              <a:avLst/>
            </a:prstGeom>
            <a:ln w="12700" cap="flat">
              <a:noFill/>
              <a:miter lim="400000"/>
            </a:ln>
            <a:effectLst/>
          </p:spPr>
        </p:pic>
        <p:pic>
          <p:nvPicPr>
            <p:cNvPr id="269" name="Image" descr="Image"/>
            <p:cNvPicPr>
              <a:picLocks noChangeAspect="1"/>
            </p:cNvPicPr>
            <p:nvPr/>
          </p:nvPicPr>
          <p:blipFill>
            <a:blip r:embed="rId5">
              <a:extLst/>
            </a:blip>
            <a:stretch>
              <a:fillRect/>
            </a:stretch>
          </p:blipFill>
          <p:spPr>
            <a:xfrm>
              <a:off x="1588863" y="40320"/>
              <a:ext cx="1479002" cy="1109252"/>
            </a:xfrm>
            <a:prstGeom prst="rect">
              <a:avLst/>
            </a:prstGeom>
            <a:ln w="12700" cap="flat">
              <a:noFill/>
              <a:miter lim="400000"/>
            </a:ln>
            <a:effectLst/>
          </p:spPr>
        </p:pic>
        <p:pic>
          <p:nvPicPr>
            <p:cNvPr id="270" name="Image" descr="Image"/>
            <p:cNvPicPr>
              <a:picLocks noChangeAspect="1"/>
            </p:cNvPicPr>
            <p:nvPr/>
          </p:nvPicPr>
          <p:blipFill>
            <a:blip r:embed="rId6">
              <a:extLst/>
            </a:blip>
            <a:stretch>
              <a:fillRect/>
            </a:stretch>
          </p:blipFill>
          <p:spPr>
            <a:xfrm>
              <a:off x="1016329" y="846983"/>
              <a:ext cx="829510" cy="829511"/>
            </a:xfrm>
            <a:prstGeom prst="rect">
              <a:avLst/>
            </a:prstGeom>
            <a:ln w="12700" cap="flat">
              <a:noFill/>
              <a:miter lim="400000"/>
            </a:ln>
            <a:effectLst/>
          </p:spPr>
        </p:pic>
      </p:grpSp>
      <p:grpSp>
        <p:nvGrpSpPr>
          <p:cNvPr id="274" name="Group"/>
          <p:cNvGrpSpPr/>
          <p:nvPr/>
        </p:nvGrpSpPr>
        <p:grpSpPr>
          <a:xfrm>
            <a:off x="10730400" y="10784199"/>
            <a:ext cx="2730042" cy="2290569"/>
            <a:chOff x="0" y="0"/>
            <a:chExt cx="2730040" cy="2290567"/>
          </a:xfrm>
        </p:grpSpPr>
        <p:pic>
          <p:nvPicPr>
            <p:cNvPr id="272" name="Image" descr="Image"/>
            <p:cNvPicPr>
              <a:picLocks noChangeAspect="1"/>
            </p:cNvPicPr>
            <p:nvPr/>
          </p:nvPicPr>
          <p:blipFill>
            <a:blip r:embed="rId7">
              <a:extLst/>
            </a:blip>
            <a:stretch>
              <a:fillRect/>
            </a:stretch>
          </p:blipFill>
          <p:spPr>
            <a:xfrm>
              <a:off x="703645" y="0"/>
              <a:ext cx="1322751" cy="1322751"/>
            </a:xfrm>
            <a:prstGeom prst="rect">
              <a:avLst/>
            </a:prstGeom>
            <a:ln w="12700" cap="flat">
              <a:noFill/>
              <a:miter lim="400000"/>
            </a:ln>
            <a:effectLst/>
          </p:spPr>
        </p:pic>
        <p:sp>
          <p:nvSpPr>
            <p:cNvPr id="273" name="Embedding"/>
            <p:cNvSpPr txBox="1"/>
            <p:nvPr/>
          </p:nvSpPr>
          <p:spPr>
            <a:xfrm>
              <a:off x="0" y="1492903"/>
              <a:ext cx="2730041" cy="79766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l">
                <a:spcBef>
                  <a:spcPts val="5900"/>
                </a:spcBef>
                <a:defRPr sz="4000">
                  <a:solidFill>
                    <a:schemeClr val="accent5">
                      <a:hueOff val="-309130"/>
                      <a:satOff val="-11805"/>
                      <a:lumOff val="-13439"/>
                    </a:schemeClr>
                  </a:solidFill>
                </a:defRPr>
              </a:lvl1pPr>
            </a:lstStyle>
            <a:p>
              <a:pPr/>
              <a:r>
                <a:t>Embedding</a:t>
              </a:r>
            </a:p>
          </p:txBody>
        </p:sp>
      </p:grpSp>
      <p:sp>
        <p:nvSpPr>
          <p:cNvPr id="275" name="Arrow"/>
          <p:cNvSpPr/>
          <p:nvPr/>
        </p:nvSpPr>
        <p:spPr>
          <a:xfrm>
            <a:off x="8363687" y="7002591"/>
            <a:ext cx="1037833" cy="656229"/>
          </a:xfrm>
          <a:prstGeom prst="rightArrow">
            <a:avLst>
              <a:gd name="adj1" fmla="val 32000"/>
              <a:gd name="adj2" fmla="val 101217"/>
            </a:avLst>
          </a:prstGeom>
          <a:solidFill>
            <a:schemeClr val="accent5">
              <a:hueOff val="-309130"/>
              <a:satOff val="-11805"/>
              <a:lumOff val="-13439"/>
            </a:schemeClr>
          </a:solidFill>
          <a:ln w="12700">
            <a:miter lim="400000"/>
          </a:ln>
        </p:spPr>
        <p:txBody>
          <a:bodyPr lIns="50800" tIns="50800" rIns="50800" bIns="50800" anchor="ctr"/>
          <a:lstStyle/>
          <a:p>
            <a:pPr>
              <a:defRPr>
                <a:solidFill>
                  <a:srgbClr val="FFFFFF"/>
                </a:solidFill>
              </a:defRPr>
            </a:pPr>
          </a:p>
        </p:txBody>
      </p:sp>
      <p:sp>
        <p:nvSpPr>
          <p:cNvPr id="276" name="Careful consideration is required:…"/>
          <p:cNvSpPr txBox="1"/>
          <p:nvPr/>
        </p:nvSpPr>
        <p:spPr>
          <a:xfrm>
            <a:off x="15463443" y="8302248"/>
            <a:ext cx="8161522" cy="4789181"/>
          </a:xfrm>
          <a:prstGeom prst="rect">
            <a:avLst/>
          </a:prstGeom>
          <a:gradFill>
            <a:gsLst>
              <a:gs pos="0">
                <a:srgbClr val="FFFFFF"/>
              </a:gs>
              <a:gs pos="100000">
                <a:srgbClr val="E4E5E5"/>
              </a:gs>
            </a:gsLst>
            <a:lin ang="5400000"/>
          </a:gra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spcBef>
                <a:spcPts val="2000"/>
              </a:spcBef>
              <a:defRPr sz="3000">
                <a:solidFill>
                  <a:srgbClr val="747474"/>
                </a:solidFill>
              </a:defRPr>
            </a:pPr>
            <a:r>
              <a:t>Careful consideration is required:</a:t>
            </a:r>
          </a:p>
          <a:p>
            <a:pPr marL="381000" indent="-381000" algn="l">
              <a:spcBef>
                <a:spcPts val="2000"/>
              </a:spcBef>
              <a:buSzPct val="75000"/>
              <a:buFont typeface="Helvetica Neue"/>
              <a:buChar char="•"/>
              <a:defRPr sz="3000">
                <a:solidFill>
                  <a:srgbClr val="747474"/>
                </a:solidFill>
              </a:defRPr>
            </a:pPr>
            <a:r>
              <a:t>Raw inputs have vastly different formats</a:t>
            </a:r>
          </a:p>
          <a:p>
            <a:pPr marL="381000" indent="-381000" algn="l">
              <a:spcBef>
                <a:spcPts val="2000"/>
              </a:spcBef>
              <a:buSzPct val="75000"/>
              <a:buFont typeface="Helvetica Neue"/>
              <a:buChar char="•"/>
              <a:defRPr sz="3000">
                <a:solidFill>
                  <a:srgbClr val="747474"/>
                </a:solidFill>
              </a:defRPr>
            </a:pPr>
            <a:r>
              <a:t>Numeric values might be scaled differently</a:t>
            </a:r>
          </a:p>
          <a:p>
            <a:pPr marL="381000" indent="-381000" algn="l">
              <a:spcBef>
                <a:spcPts val="2000"/>
              </a:spcBef>
              <a:buSzPct val="75000"/>
              <a:buFont typeface="Helvetica Neue"/>
              <a:buChar char="•"/>
              <a:defRPr sz="3000">
                <a:solidFill>
                  <a:srgbClr val="747474"/>
                </a:solidFill>
              </a:defRPr>
            </a:pPr>
            <a:r>
              <a:t>Documents might contain mostly irrelevant information</a:t>
            </a:r>
          </a:p>
          <a:p>
            <a:pPr marL="381000" indent="-381000" algn="l">
              <a:spcBef>
                <a:spcPts val="2000"/>
              </a:spcBef>
              <a:buSzPct val="75000"/>
              <a:buFont typeface="Helvetica Neue"/>
              <a:buChar char="•"/>
              <a:defRPr sz="3000">
                <a:solidFill>
                  <a:srgbClr val="747474"/>
                </a:solidFill>
              </a:defRPr>
            </a:pPr>
            <a:r>
              <a:t>Data may not cover all the edge cases that appear in reality</a:t>
            </a:r>
          </a:p>
        </p:txBody>
      </p:sp>
      <p:sp>
        <p:nvSpPr>
          <p:cNvPr id="277" name="All data is preprocessed and converted into a representation (a.k.a embedding).…"/>
          <p:cNvSpPr txBox="1"/>
          <p:nvPr>
            <p:ph type="body" sz="quarter" idx="1"/>
          </p:nvPr>
        </p:nvSpPr>
        <p:spPr>
          <a:xfrm>
            <a:off x="15285400" y="3311548"/>
            <a:ext cx="8517607" cy="4454284"/>
          </a:xfrm>
          <a:prstGeom prst="rect">
            <a:avLst/>
          </a:prstGeom>
        </p:spPr>
        <p:txBody>
          <a:bodyPr/>
          <a:lstStyle/>
          <a:p>
            <a:pPr marL="0" indent="0">
              <a:buSzTx/>
              <a:buFontTx/>
              <a:buNone/>
              <a:defRPr sz="3000"/>
            </a:pPr>
            <a:r>
              <a:t>All data is preprocessed and converted into a </a:t>
            </a:r>
            <a:r>
              <a:rPr>
                <a:solidFill>
                  <a:srgbClr val="782204"/>
                </a:solidFill>
              </a:rPr>
              <a:t>representation</a:t>
            </a:r>
            <a:r>
              <a:t> (a.k.a </a:t>
            </a:r>
            <a:r>
              <a:rPr>
                <a:solidFill>
                  <a:srgbClr val="782204"/>
                </a:solidFill>
              </a:rPr>
              <a:t>embedding</a:t>
            </a:r>
            <a:r>
              <a:t>).</a:t>
            </a:r>
          </a:p>
          <a:p>
            <a:pPr marL="0" indent="0">
              <a:spcBef>
                <a:spcPts val="2000"/>
              </a:spcBef>
              <a:buSzTx/>
              <a:buFontTx/>
              <a:buNone/>
              <a:defRPr sz="3000"/>
            </a:pPr>
            <a:r>
              <a:t>A good embedding </a:t>
            </a:r>
            <a:r>
              <a:rPr>
                <a:solidFill>
                  <a:srgbClr val="782204"/>
                </a:solidFill>
              </a:rPr>
              <a:t>compresses information</a:t>
            </a:r>
            <a:r>
              <a:t> while </a:t>
            </a:r>
            <a:r>
              <a:rPr>
                <a:solidFill>
                  <a:srgbClr val="782204"/>
                </a:solidFill>
              </a:rPr>
              <a:t>preserving</a:t>
            </a:r>
            <a:r>
              <a:t> the most important </a:t>
            </a:r>
            <a:r>
              <a:rPr>
                <a:solidFill>
                  <a:srgbClr val="782204"/>
                </a:solidFill>
              </a:rPr>
              <a:t>properties</a:t>
            </a:r>
            <a:r>
              <a:t> of the data.</a:t>
            </a:r>
          </a:p>
          <a:p>
            <a:pPr marL="0" indent="0">
              <a:spcBef>
                <a:spcPts val="2000"/>
              </a:spcBef>
              <a:buSzTx/>
              <a:buFontTx/>
              <a:buNone/>
              <a:defRPr sz="3000"/>
            </a:pPr>
            <a:r>
              <a:t>AI algorithms learn patterns from embeddings directly.</a:t>
            </a:r>
          </a:p>
        </p:txBody>
      </p:sp>
      <p:pic>
        <p:nvPicPr>
          <p:cNvPr id="278" name="X_v1_notation.png" descr="X_v1_notation.png"/>
          <p:cNvPicPr>
            <a:picLocks noChangeAspect="1"/>
          </p:cNvPicPr>
          <p:nvPr/>
        </p:nvPicPr>
        <p:blipFill>
          <a:blip r:embed="rId8">
            <a:extLst/>
          </a:blip>
          <a:stretch>
            <a:fillRect/>
          </a:stretch>
        </p:blipFill>
        <p:spPr>
          <a:xfrm>
            <a:off x="9715265" y="4308907"/>
            <a:ext cx="4760309" cy="6043598"/>
          </a:xfrm>
          <a:prstGeom prst="rect">
            <a:avLst/>
          </a:prstGeom>
          <a:ln w="12700">
            <a:miter lim="400000"/>
          </a:ln>
        </p:spPr>
      </p:pic>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0" name="Setting a Mortgage Interest Rate - Metrics &amp; Evaluation"/>
          <p:cNvSpPr txBox="1"/>
          <p:nvPr>
            <p:ph type="title"/>
          </p:nvPr>
        </p:nvSpPr>
        <p:spPr>
          <a:prstGeom prst="rect">
            <a:avLst/>
          </a:prstGeom>
        </p:spPr>
        <p:txBody>
          <a:bodyPr/>
          <a:lstStyle/>
          <a:p>
            <a:pPr/>
            <a:r>
              <a:t>Setting a Mortgage Interest Rate - Metrics &amp; Evaluation</a:t>
            </a:r>
          </a:p>
        </p:txBody>
      </p:sp>
      <p:sp>
        <p:nvSpPr>
          <p:cNvPr id="281" name="Representation"/>
          <p:cNvSpPr txBox="1"/>
          <p:nvPr/>
        </p:nvSpPr>
        <p:spPr>
          <a:xfrm>
            <a:off x="10186864" y="2949907"/>
            <a:ext cx="3817113" cy="70916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spcBef>
                <a:spcPts val="5900"/>
              </a:spcBef>
              <a:defRPr sz="4000"/>
            </a:lvl1pPr>
          </a:lstStyle>
          <a:p>
            <a:pPr/>
            <a:r>
              <a:t>Representation</a:t>
            </a:r>
          </a:p>
        </p:txBody>
      </p:sp>
      <p:sp>
        <p:nvSpPr>
          <p:cNvPr id="282" name="Output"/>
          <p:cNvSpPr txBox="1"/>
          <p:nvPr/>
        </p:nvSpPr>
        <p:spPr>
          <a:xfrm>
            <a:off x="19635103" y="2944077"/>
            <a:ext cx="1628649" cy="7091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spcBef>
                <a:spcPts val="5900"/>
              </a:spcBef>
              <a:defRPr sz="4000"/>
            </a:lvl1pPr>
          </a:lstStyle>
          <a:p>
            <a:pPr/>
            <a:r>
              <a:t>Output</a:t>
            </a:r>
          </a:p>
        </p:txBody>
      </p:sp>
      <p:sp>
        <p:nvSpPr>
          <p:cNvPr id="283" name="Mortgage Interest Rate (Number)"/>
          <p:cNvSpPr txBox="1"/>
          <p:nvPr/>
        </p:nvSpPr>
        <p:spPr>
          <a:xfrm>
            <a:off x="19042749" y="8095053"/>
            <a:ext cx="3304779" cy="82951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2443">
                <a:solidFill>
                  <a:srgbClr val="747474"/>
                </a:solidFill>
                <a:latin typeface="Helvetica Neue"/>
                <a:ea typeface="Helvetica Neue"/>
                <a:cs typeface="Helvetica Neue"/>
                <a:sym typeface="Helvetica Neue"/>
              </a:defRPr>
            </a:lvl1pPr>
          </a:lstStyle>
          <a:p>
            <a:pPr/>
            <a:r>
              <a:t>Mortgage Interest Rate (Number)</a:t>
            </a:r>
          </a:p>
        </p:txBody>
      </p:sp>
      <p:sp>
        <p:nvSpPr>
          <p:cNvPr id="284" name="Weighing"/>
          <p:cNvSpPr txBox="1"/>
          <p:nvPr/>
        </p:nvSpPr>
        <p:spPr>
          <a:xfrm>
            <a:off x="15846950" y="2949907"/>
            <a:ext cx="2224477" cy="70916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spcBef>
                <a:spcPts val="5900"/>
              </a:spcBef>
              <a:defRPr sz="4000"/>
            </a:lvl1pPr>
          </a:lstStyle>
          <a:p>
            <a:pPr/>
            <a:r>
              <a:t>Weighing</a:t>
            </a:r>
          </a:p>
        </p:txBody>
      </p:sp>
      <p:grpSp>
        <p:nvGrpSpPr>
          <p:cNvPr id="287" name="Group"/>
          <p:cNvGrpSpPr/>
          <p:nvPr/>
        </p:nvGrpSpPr>
        <p:grpSpPr>
          <a:xfrm>
            <a:off x="10730400" y="10784199"/>
            <a:ext cx="2730042" cy="2290569"/>
            <a:chOff x="0" y="0"/>
            <a:chExt cx="2730040" cy="2290567"/>
          </a:xfrm>
        </p:grpSpPr>
        <p:pic>
          <p:nvPicPr>
            <p:cNvPr id="285" name="Image" descr="Image"/>
            <p:cNvPicPr>
              <a:picLocks noChangeAspect="1"/>
            </p:cNvPicPr>
            <p:nvPr/>
          </p:nvPicPr>
          <p:blipFill>
            <a:blip r:embed="rId2">
              <a:extLst/>
            </a:blip>
            <a:stretch>
              <a:fillRect/>
            </a:stretch>
          </p:blipFill>
          <p:spPr>
            <a:xfrm>
              <a:off x="703645" y="0"/>
              <a:ext cx="1322751" cy="1322751"/>
            </a:xfrm>
            <a:prstGeom prst="rect">
              <a:avLst/>
            </a:prstGeom>
            <a:ln w="12700" cap="flat">
              <a:noFill/>
              <a:miter lim="400000"/>
            </a:ln>
            <a:effectLst/>
          </p:spPr>
        </p:pic>
        <p:sp>
          <p:nvSpPr>
            <p:cNvPr id="286" name="Embedding"/>
            <p:cNvSpPr txBox="1"/>
            <p:nvPr/>
          </p:nvSpPr>
          <p:spPr>
            <a:xfrm>
              <a:off x="0" y="1492903"/>
              <a:ext cx="2730041" cy="79766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l">
                <a:spcBef>
                  <a:spcPts val="5900"/>
                </a:spcBef>
                <a:defRPr sz="4000">
                  <a:solidFill>
                    <a:schemeClr val="accent5">
                      <a:hueOff val="-309130"/>
                      <a:satOff val="-11805"/>
                      <a:lumOff val="-13439"/>
                    </a:schemeClr>
                  </a:solidFill>
                </a:defRPr>
              </a:lvl1pPr>
            </a:lstStyle>
            <a:p>
              <a:pPr/>
              <a:r>
                <a:t>Embedding</a:t>
              </a:r>
            </a:p>
          </p:txBody>
        </p:sp>
      </p:grpSp>
      <p:grpSp>
        <p:nvGrpSpPr>
          <p:cNvPr id="290" name="Group"/>
          <p:cNvGrpSpPr/>
          <p:nvPr/>
        </p:nvGrpSpPr>
        <p:grpSpPr>
          <a:xfrm>
            <a:off x="15698663" y="10955864"/>
            <a:ext cx="2521049" cy="2586089"/>
            <a:chOff x="0" y="0"/>
            <a:chExt cx="2521048" cy="2586087"/>
          </a:xfrm>
        </p:grpSpPr>
        <p:pic>
          <p:nvPicPr>
            <p:cNvPr id="288" name="Image" descr="Image"/>
            <p:cNvPicPr>
              <a:picLocks noChangeAspect="1"/>
            </p:cNvPicPr>
            <p:nvPr/>
          </p:nvPicPr>
          <p:blipFill>
            <a:blip r:embed="rId3">
              <a:extLst/>
            </a:blip>
            <a:stretch>
              <a:fillRect/>
            </a:stretch>
          </p:blipFill>
          <p:spPr>
            <a:xfrm>
              <a:off x="408953" y="0"/>
              <a:ext cx="1220782" cy="1220781"/>
            </a:xfrm>
            <a:prstGeom prst="rect">
              <a:avLst/>
            </a:prstGeom>
            <a:ln w="12700" cap="flat">
              <a:noFill/>
              <a:miter lim="400000"/>
            </a:ln>
            <a:effectLst/>
          </p:spPr>
        </p:pic>
        <p:sp>
          <p:nvSpPr>
            <p:cNvPr id="289" name="Parameter Learning"/>
            <p:cNvSpPr txBox="1"/>
            <p:nvPr/>
          </p:nvSpPr>
          <p:spPr>
            <a:xfrm>
              <a:off x="0" y="1253456"/>
              <a:ext cx="2521049" cy="133263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p>
              <a:pPr algn="l">
                <a:spcBef>
                  <a:spcPts val="5900"/>
                </a:spcBef>
                <a:defRPr sz="4000">
                  <a:solidFill>
                    <a:srgbClr val="747474"/>
                  </a:solidFill>
                </a:defRPr>
              </a:pPr>
              <a:r>
                <a:rPr>
                  <a:solidFill>
                    <a:schemeClr val="accent5">
                      <a:hueOff val="-309130"/>
                      <a:satOff val="-11805"/>
                      <a:lumOff val="-13439"/>
                    </a:schemeClr>
                  </a:solidFill>
                </a:rPr>
                <a:t>Parameter</a:t>
              </a:r>
              <a:r>
                <a:t> </a:t>
              </a:r>
              <a:r>
                <a:rPr>
                  <a:solidFill>
                    <a:schemeClr val="accent5">
                      <a:hueOff val="-309130"/>
                      <a:satOff val="-11805"/>
                      <a:lumOff val="-13439"/>
                    </a:schemeClr>
                  </a:solidFill>
                </a:rPr>
                <a:t>Learning</a:t>
              </a:r>
            </a:p>
          </p:txBody>
        </p:sp>
      </p:grpSp>
      <p:grpSp>
        <p:nvGrpSpPr>
          <p:cNvPr id="293" name="Group"/>
          <p:cNvGrpSpPr/>
          <p:nvPr/>
        </p:nvGrpSpPr>
        <p:grpSpPr>
          <a:xfrm>
            <a:off x="19173586" y="11241818"/>
            <a:ext cx="1916522" cy="2880456"/>
            <a:chOff x="0" y="0"/>
            <a:chExt cx="1916521" cy="2880455"/>
          </a:xfrm>
        </p:grpSpPr>
        <p:pic>
          <p:nvPicPr>
            <p:cNvPr id="291" name="Image" descr="Image"/>
            <p:cNvPicPr>
              <a:picLocks noChangeAspect="1"/>
            </p:cNvPicPr>
            <p:nvPr/>
          </p:nvPicPr>
          <p:blipFill>
            <a:blip r:embed="rId4">
              <a:extLst/>
            </a:blip>
            <a:stretch>
              <a:fillRect/>
            </a:stretch>
          </p:blipFill>
          <p:spPr>
            <a:xfrm>
              <a:off x="635162" y="0"/>
              <a:ext cx="1281360" cy="1281359"/>
            </a:xfrm>
            <a:prstGeom prst="rect">
              <a:avLst/>
            </a:prstGeom>
            <a:ln w="12700" cap="flat">
              <a:noFill/>
              <a:miter lim="400000"/>
            </a:ln>
            <a:effectLst/>
          </p:spPr>
        </p:pic>
        <p:sp>
          <p:nvSpPr>
            <p:cNvPr id="292" name="Regression"/>
            <p:cNvSpPr/>
            <p:nvPr/>
          </p:nvSpPr>
          <p:spPr>
            <a:xfrm>
              <a:off x="0" y="1610455"/>
              <a:ext cx="1270000"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l">
                <a:spcBef>
                  <a:spcPts val="5900"/>
                </a:spcBef>
                <a:defRPr sz="4000">
                  <a:solidFill>
                    <a:schemeClr val="accent5">
                      <a:hueOff val="-309130"/>
                      <a:satOff val="-11805"/>
                      <a:lumOff val="-13439"/>
                    </a:schemeClr>
                  </a:solidFill>
                </a:defRPr>
              </a:lvl1pPr>
            </a:lstStyle>
            <a:p>
              <a:pPr/>
              <a:r>
                <a:t>Regression</a:t>
              </a:r>
            </a:p>
          </p:txBody>
        </p:sp>
      </p:grpSp>
      <p:sp>
        <p:nvSpPr>
          <p:cNvPr id="294" name="Arrow"/>
          <p:cNvSpPr/>
          <p:nvPr/>
        </p:nvSpPr>
        <p:spPr>
          <a:xfrm>
            <a:off x="14761223" y="7002591"/>
            <a:ext cx="1037833" cy="656229"/>
          </a:xfrm>
          <a:prstGeom prst="rightArrow">
            <a:avLst>
              <a:gd name="adj1" fmla="val 32000"/>
              <a:gd name="adj2" fmla="val 101217"/>
            </a:avLst>
          </a:prstGeom>
          <a:solidFill>
            <a:schemeClr val="accent5">
              <a:hueOff val="-309130"/>
              <a:satOff val="-11805"/>
              <a:lumOff val="-13439"/>
            </a:schemeClr>
          </a:solidFill>
          <a:ln w="12700">
            <a:miter lim="400000"/>
          </a:ln>
        </p:spPr>
        <p:txBody>
          <a:bodyPr lIns="50800" tIns="50800" rIns="50800" bIns="50800" anchor="ctr"/>
          <a:lstStyle/>
          <a:p>
            <a:pPr>
              <a:defRPr>
                <a:solidFill>
                  <a:srgbClr val="FFFFFF"/>
                </a:solidFill>
              </a:defRPr>
            </a:pPr>
          </a:p>
        </p:txBody>
      </p:sp>
      <p:sp>
        <p:nvSpPr>
          <p:cNvPr id="295" name="Arrow"/>
          <p:cNvSpPr/>
          <p:nvPr/>
        </p:nvSpPr>
        <p:spPr>
          <a:xfrm>
            <a:off x="18012102" y="7002591"/>
            <a:ext cx="1037833" cy="656229"/>
          </a:xfrm>
          <a:prstGeom prst="rightArrow">
            <a:avLst>
              <a:gd name="adj1" fmla="val 32000"/>
              <a:gd name="adj2" fmla="val 101217"/>
            </a:avLst>
          </a:prstGeom>
          <a:solidFill>
            <a:schemeClr val="accent5">
              <a:hueOff val="-309130"/>
              <a:satOff val="-11805"/>
              <a:lumOff val="-13439"/>
            </a:schemeClr>
          </a:solidFill>
          <a:ln w="12700">
            <a:miter lim="400000"/>
          </a:ln>
        </p:spPr>
        <p:txBody>
          <a:bodyPr lIns="50800" tIns="50800" rIns="50800" bIns="50800" anchor="ctr"/>
          <a:lstStyle/>
          <a:p>
            <a:pPr>
              <a:defRPr b="1">
                <a:solidFill>
                  <a:srgbClr val="FFFFFF"/>
                </a:solidFill>
                <a:latin typeface="Helvetica Neue"/>
                <a:ea typeface="Helvetica Neue"/>
                <a:cs typeface="Helvetica Neue"/>
                <a:sym typeface="Helvetica Neue"/>
              </a:defRPr>
            </a:pPr>
          </a:p>
        </p:txBody>
      </p:sp>
      <p:sp>
        <p:nvSpPr>
          <p:cNvPr id="296" name="= 1.8%"/>
          <p:cNvSpPr txBox="1"/>
          <p:nvPr/>
        </p:nvSpPr>
        <p:spPr>
          <a:xfrm>
            <a:off x="18978046" y="6850086"/>
            <a:ext cx="2353057" cy="70916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spcBef>
                <a:spcPts val="5900"/>
              </a:spcBef>
              <a:buFont typeface="Helvetica Neue"/>
              <a:defRPr sz="4000">
                <a:solidFill>
                  <a:schemeClr val="accent5">
                    <a:hueOff val="-309130"/>
                    <a:satOff val="-11805"/>
                    <a:lumOff val="-13439"/>
                  </a:schemeClr>
                </a:solidFill>
              </a:defRPr>
            </a:lvl1pPr>
          </a:lstStyle>
          <a:p>
            <a:pPr/>
            <a:r>
              <a:t>= 1.8%</a:t>
            </a:r>
          </a:p>
        </p:txBody>
      </p:sp>
      <p:sp>
        <p:nvSpPr>
          <p:cNvPr id="297" name="Reality"/>
          <p:cNvSpPr txBox="1"/>
          <p:nvPr/>
        </p:nvSpPr>
        <p:spPr>
          <a:xfrm>
            <a:off x="22243783" y="2944077"/>
            <a:ext cx="1553973" cy="7091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spcBef>
                <a:spcPts val="5900"/>
              </a:spcBef>
              <a:defRPr sz="4000">
                <a:solidFill>
                  <a:srgbClr val="3C8126"/>
                </a:solidFill>
              </a:defRPr>
            </a:lvl1pPr>
          </a:lstStyle>
          <a:p>
            <a:pPr/>
            <a:r>
              <a:t>Reality</a:t>
            </a:r>
          </a:p>
        </p:txBody>
      </p:sp>
      <p:sp>
        <p:nvSpPr>
          <p:cNvPr id="298" name="vs. 1.7%"/>
          <p:cNvSpPr txBox="1"/>
          <p:nvPr/>
        </p:nvSpPr>
        <p:spPr>
          <a:xfrm>
            <a:off x="20944327" y="5923711"/>
            <a:ext cx="2669033" cy="70916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spcBef>
                <a:spcPts val="5900"/>
              </a:spcBef>
              <a:buFont typeface="Helvetica Neue"/>
              <a:defRPr sz="4000">
                <a:solidFill>
                  <a:srgbClr val="3C8126"/>
                </a:solidFill>
              </a:defRPr>
            </a:lvl1pPr>
          </a:lstStyle>
          <a:p>
            <a:pPr/>
            <a:r>
              <a:t>vs. 1.7%</a:t>
            </a:r>
          </a:p>
        </p:txBody>
      </p:sp>
      <p:sp>
        <p:nvSpPr>
          <p:cNvPr id="299" name="AI models transform embeddings into predictions.  Based on how close predictions are to reality, an algorithm will update the weights and the embeddings.…"/>
          <p:cNvSpPr txBox="1"/>
          <p:nvPr>
            <p:ph type="body" sz="quarter" idx="1"/>
          </p:nvPr>
        </p:nvSpPr>
        <p:spPr>
          <a:xfrm>
            <a:off x="778920" y="2986877"/>
            <a:ext cx="8787889" cy="4454285"/>
          </a:xfrm>
          <a:prstGeom prst="rect">
            <a:avLst/>
          </a:prstGeom>
        </p:spPr>
        <p:txBody>
          <a:bodyPr/>
          <a:lstStyle/>
          <a:p>
            <a:pPr marL="0" indent="0">
              <a:buSzTx/>
              <a:buFontTx/>
              <a:buNone/>
              <a:defRPr sz="3000"/>
            </a:pPr>
            <a:r>
              <a:t>AI models transform embeddings into </a:t>
            </a:r>
            <a:r>
              <a:rPr>
                <a:solidFill>
                  <a:srgbClr val="782204"/>
                </a:solidFill>
              </a:rPr>
              <a:t>predictions</a:t>
            </a:r>
            <a:r>
              <a:t>.</a:t>
            </a:r>
            <a:br/>
            <a:br/>
            <a:r>
              <a:t>Based on how close predictions are to reality, an algorithm will </a:t>
            </a:r>
            <a:r>
              <a:rPr>
                <a:solidFill>
                  <a:srgbClr val="782204"/>
                </a:solidFill>
              </a:rPr>
              <a:t>update</a:t>
            </a:r>
            <a:r>
              <a:t> the </a:t>
            </a:r>
            <a:r>
              <a:rPr>
                <a:solidFill>
                  <a:srgbClr val="782204"/>
                </a:solidFill>
              </a:rPr>
              <a:t>weights</a:t>
            </a:r>
            <a:r>
              <a:t> </a:t>
            </a:r>
            <a:r>
              <a:rPr>
                <a:solidFill>
                  <a:srgbClr val="782204"/>
                </a:solidFill>
              </a:rPr>
              <a:t>and</a:t>
            </a:r>
            <a:r>
              <a:t> the </a:t>
            </a:r>
            <a:r>
              <a:rPr>
                <a:solidFill>
                  <a:srgbClr val="782204"/>
                </a:solidFill>
              </a:rPr>
              <a:t>embeddings</a:t>
            </a:r>
            <a:r>
              <a:t>.</a:t>
            </a:r>
          </a:p>
          <a:p>
            <a:pPr marL="0" indent="0">
              <a:spcBef>
                <a:spcPts val="2000"/>
              </a:spcBef>
              <a:buSzTx/>
              <a:buFontTx/>
              <a:buNone/>
              <a:defRPr sz="3000"/>
            </a:pPr>
            <a:r>
              <a:t>A good AI model can </a:t>
            </a:r>
            <a:r>
              <a:rPr>
                <a:solidFill>
                  <a:srgbClr val="782204"/>
                </a:solidFill>
              </a:rPr>
              <a:t>predict</a:t>
            </a:r>
            <a:r>
              <a:t> correct values even if for inputs / embeddings it has never seen before.</a:t>
            </a:r>
          </a:p>
        </p:txBody>
      </p:sp>
      <p:sp>
        <p:nvSpPr>
          <p:cNvPr id="300" name="Careful consideration is required:…"/>
          <p:cNvSpPr txBox="1"/>
          <p:nvPr/>
        </p:nvSpPr>
        <p:spPr>
          <a:xfrm>
            <a:off x="1092103" y="7308912"/>
            <a:ext cx="8161522" cy="5957581"/>
          </a:xfrm>
          <a:prstGeom prst="rect">
            <a:avLst/>
          </a:prstGeom>
          <a:gradFill>
            <a:gsLst>
              <a:gs pos="0">
                <a:srgbClr val="FFFFFF"/>
              </a:gs>
              <a:gs pos="100000">
                <a:srgbClr val="E4E5E5"/>
              </a:gs>
            </a:gsLst>
            <a:lin ang="5400000"/>
          </a:gra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spcBef>
                <a:spcPts val="2000"/>
              </a:spcBef>
              <a:defRPr sz="3000">
                <a:solidFill>
                  <a:srgbClr val="747474"/>
                </a:solidFill>
              </a:defRPr>
            </a:pPr>
            <a:r>
              <a:t>Careful consideration is required:</a:t>
            </a:r>
          </a:p>
          <a:p>
            <a:pPr marL="381000" indent="-381000" algn="l">
              <a:spcBef>
                <a:spcPts val="2000"/>
              </a:spcBef>
              <a:buSzPct val="75000"/>
              <a:buFont typeface="Helvetica Neue"/>
              <a:buChar char="•"/>
              <a:defRPr sz="3000">
                <a:solidFill>
                  <a:srgbClr val="747474"/>
                </a:solidFill>
              </a:defRPr>
            </a:pPr>
            <a:r>
              <a:t>Only unseen data should be used for evaluation</a:t>
            </a:r>
          </a:p>
          <a:p>
            <a:pPr marL="381000" indent="-381000" algn="l">
              <a:spcBef>
                <a:spcPts val="2000"/>
              </a:spcBef>
              <a:buSzPct val="75000"/>
              <a:buFont typeface="Helvetica Neue"/>
              <a:buChar char="•"/>
              <a:defRPr sz="3000">
                <a:solidFill>
                  <a:srgbClr val="747474"/>
                </a:solidFill>
              </a:defRPr>
            </a:pPr>
            <a:r>
              <a:t>Evaluation should be done multiple times</a:t>
            </a:r>
          </a:p>
          <a:p>
            <a:pPr marL="381000" indent="-381000" algn="l">
              <a:spcBef>
                <a:spcPts val="2000"/>
              </a:spcBef>
              <a:buSzPct val="75000"/>
              <a:buFont typeface="Helvetica Neue"/>
              <a:buChar char="•"/>
              <a:defRPr sz="3000">
                <a:solidFill>
                  <a:srgbClr val="747474"/>
                </a:solidFill>
              </a:defRPr>
            </a:pPr>
            <a:r>
              <a:t>Data used for evaluation should be representative of data in the real world</a:t>
            </a:r>
          </a:p>
          <a:p>
            <a:pPr marL="381000" indent="-381000" algn="l">
              <a:spcBef>
                <a:spcPts val="2000"/>
              </a:spcBef>
              <a:buSzPct val="75000"/>
              <a:buFont typeface="Helvetica Neue"/>
              <a:buChar char="•"/>
              <a:defRPr sz="3000">
                <a:solidFill>
                  <a:srgbClr val="747474"/>
                </a:solidFill>
              </a:defRPr>
            </a:pPr>
            <a:r>
              <a:t>The metric used for evaluation must capture underlying properties of the data</a:t>
            </a:r>
          </a:p>
          <a:p>
            <a:pPr marL="381000" indent="-381000" algn="l">
              <a:spcBef>
                <a:spcPts val="2000"/>
              </a:spcBef>
              <a:buSzPct val="75000"/>
              <a:buFont typeface="Helvetica Neue"/>
              <a:buChar char="•"/>
              <a:defRPr sz="3000">
                <a:solidFill>
                  <a:srgbClr val="747474"/>
                </a:solidFill>
              </a:defRPr>
            </a:pPr>
            <a:r>
              <a:t>AI decisions are not always easily interpretable</a:t>
            </a:r>
          </a:p>
        </p:txBody>
      </p:sp>
      <p:pic>
        <p:nvPicPr>
          <p:cNvPr id="301" name="W_v1.png" descr="W_v1.png"/>
          <p:cNvPicPr>
            <a:picLocks noChangeAspect="1"/>
          </p:cNvPicPr>
          <p:nvPr/>
        </p:nvPicPr>
        <p:blipFill>
          <a:blip r:embed="rId5">
            <a:extLst/>
          </a:blip>
          <a:stretch>
            <a:fillRect/>
          </a:stretch>
        </p:blipFill>
        <p:spPr>
          <a:xfrm>
            <a:off x="16252945" y="4325600"/>
            <a:ext cx="1037833" cy="5453337"/>
          </a:xfrm>
          <a:prstGeom prst="rect">
            <a:avLst/>
          </a:prstGeom>
          <a:ln w="12700">
            <a:miter lim="400000"/>
          </a:ln>
        </p:spPr>
      </p:pic>
      <p:pic>
        <p:nvPicPr>
          <p:cNvPr id="302" name="X_v1_notation.png" descr="X_v1_notation.png"/>
          <p:cNvPicPr>
            <a:picLocks noChangeAspect="1"/>
          </p:cNvPicPr>
          <p:nvPr/>
        </p:nvPicPr>
        <p:blipFill>
          <a:blip r:embed="rId6">
            <a:extLst/>
          </a:blip>
          <a:stretch>
            <a:fillRect/>
          </a:stretch>
        </p:blipFill>
        <p:spPr>
          <a:xfrm>
            <a:off x="9715265" y="4308907"/>
            <a:ext cx="4760309" cy="6043598"/>
          </a:xfrm>
          <a:prstGeom prst="rect">
            <a:avLst/>
          </a:prstGeom>
          <a:ln w="12700">
            <a:miter lim="400000"/>
          </a:ln>
        </p:spPr>
      </p:pic>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4" name="Setting a Mortgage Interest Rate - Metrics &amp; Evaluation"/>
          <p:cNvSpPr txBox="1"/>
          <p:nvPr>
            <p:ph type="title"/>
          </p:nvPr>
        </p:nvSpPr>
        <p:spPr>
          <a:prstGeom prst="rect">
            <a:avLst/>
          </a:prstGeom>
        </p:spPr>
        <p:txBody>
          <a:bodyPr/>
          <a:lstStyle/>
          <a:p>
            <a:pPr/>
            <a:r>
              <a:t>Setting a Mortgage Interest Rate - Metrics &amp; Evaluation</a:t>
            </a:r>
          </a:p>
        </p:txBody>
      </p:sp>
      <p:sp>
        <p:nvSpPr>
          <p:cNvPr id="305" name="Output"/>
          <p:cNvSpPr txBox="1"/>
          <p:nvPr/>
        </p:nvSpPr>
        <p:spPr>
          <a:xfrm>
            <a:off x="19635103" y="2944077"/>
            <a:ext cx="1628649" cy="7091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spcBef>
                <a:spcPts val="5900"/>
              </a:spcBef>
              <a:defRPr sz="4000"/>
            </a:lvl1pPr>
          </a:lstStyle>
          <a:p>
            <a:pPr/>
            <a:r>
              <a:t>Output</a:t>
            </a:r>
          </a:p>
        </p:txBody>
      </p:sp>
      <p:sp>
        <p:nvSpPr>
          <p:cNvPr id="306" name="Mortgage Interest Rate (Number)"/>
          <p:cNvSpPr txBox="1"/>
          <p:nvPr/>
        </p:nvSpPr>
        <p:spPr>
          <a:xfrm>
            <a:off x="19042749" y="8095053"/>
            <a:ext cx="3304779" cy="82951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2443">
                <a:solidFill>
                  <a:srgbClr val="747474"/>
                </a:solidFill>
                <a:latin typeface="Helvetica Neue"/>
                <a:ea typeface="Helvetica Neue"/>
                <a:cs typeface="Helvetica Neue"/>
                <a:sym typeface="Helvetica Neue"/>
              </a:defRPr>
            </a:lvl1pPr>
          </a:lstStyle>
          <a:p>
            <a:pPr/>
            <a:r>
              <a:t>Mortgage Interest Rate (Number)</a:t>
            </a:r>
          </a:p>
        </p:txBody>
      </p:sp>
      <p:sp>
        <p:nvSpPr>
          <p:cNvPr id="307" name="Weighing"/>
          <p:cNvSpPr txBox="1"/>
          <p:nvPr/>
        </p:nvSpPr>
        <p:spPr>
          <a:xfrm>
            <a:off x="15846950" y="2949907"/>
            <a:ext cx="2224477" cy="70916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spcBef>
                <a:spcPts val="5900"/>
              </a:spcBef>
              <a:defRPr sz="4000"/>
            </a:lvl1pPr>
          </a:lstStyle>
          <a:p>
            <a:pPr/>
            <a:r>
              <a:t>Weighing</a:t>
            </a:r>
          </a:p>
        </p:txBody>
      </p:sp>
      <p:grpSp>
        <p:nvGrpSpPr>
          <p:cNvPr id="310" name="Group"/>
          <p:cNvGrpSpPr/>
          <p:nvPr/>
        </p:nvGrpSpPr>
        <p:grpSpPr>
          <a:xfrm>
            <a:off x="15698663" y="10955864"/>
            <a:ext cx="2521049" cy="2586089"/>
            <a:chOff x="0" y="0"/>
            <a:chExt cx="2521048" cy="2586087"/>
          </a:xfrm>
        </p:grpSpPr>
        <p:pic>
          <p:nvPicPr>
            <p:cNvPr id="308" name="Image" descr="Image"/>
            <p:cNvPicPr>
              <a:picLocks noChangeAspect="1"/>
            </p:cNvPicPr>
            <p:nvPr/>
          </p:nvPicPr>
          <p:blipFill>
            <a:blip r:embed="rId2">
              <a:extLst/>
            </a:blip>
            <a:stretch>
              <a:fillRect/>
            </a:stretch>
          </p:blipFill>
          <p:spPr>
            <a:xfrm>
              <a:off x="408953" y="0"/>
              <a:ext cx="1220782" cy="1220781"/>
            </a:xfrm>
            <a:prstGeom prst="rect">
              <a:avLst/>
            </a:prstGeom>
            <a:ln w="12700" cap="flat">
              <a:noFill/>
              <a:miter lim="400000"/>
            </a:ln>
            <a:effectLst/>
          </p:spPr>
        </p:pic>
        <p:sp>
          <p:nvSpPr>
            <p:cNvPr id="309" name="Parameter Learning"/>
            <p:cNvSpPr txBox="1"/>
            <p:nvPr/>
          </p:nvSpPr>
          <p:spPr>
            <a:xfrm>
              <a:off x="0" y="1253456"/>
              <a:ext cx="2521049" cy="133263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p>
              <a:pPr algn="l">
                <a:spcBef>
                  <a:spcPts val="5900"/>
                </a:spcBef>
                <a:defRPr sz="4000">
                  <a:solidFill>
                    <a:srgbClr val="747474"/>
                  </a:solidFill>
                </a:defRPr>
              </a:pPr>
              <a:r>
                <a:rPr>
                  <a:solidFill>
                    <a:schemeClr val="accent5">
                      <a:hueOff val="-309130"/>
                      <a:satOff val="-11805"/>
                      <a:lumOff val="-13439"/>
                    </a:schemeClr>
                  </a:solidFill>
                </a:rPr>
                <a:t>Parameter</a:t>
              </a:r>
              <a:r>
                <a:t> </a:t>
              </a:r>
              <a:r>
                <a:rPr>
                  <a:solidFill>
                    <a:schemeClr val="accent5">
                      <a:hueOff val="-309130"/>
                      <a:satOff val="-11805"/>
                      <a:lumOff val="-13439"/>
                    </a:schemeClr>
                  </a:solidFill>
                </a:rPr>
                <a:t>Learning</a:t>
              </a:r>
            </a:p>
          </p:txBody>
        </p:sp>
      </p:grpSp>
      <p:grpSp>
        <p:nvGrpSpPr>
          <p:cNvPr id="313" name="Group"/>
          <p:cNvGrpSpPr/>
          <p:nvPr/>
        </p:nvGrpSpPr>
        <p:grpSpPr>
          <a:xfrm>
            <a:off x="19173586" y="11241818"/>
            <a:ext cx="1916522" cy="2880456"/>
            <a:chOff x="0" y="0"/>
            <a:chExt cx="1916521" cy="2880455"/>
          </a:xfrm>
        </p:grpSpPr>
        <p:pic>
          <p:nvPicPr>
            <p:cNvPr id="311" name="Image" descr="Image"/>
            <p:cNvPicPr>
              <a:picLocks noChangeAspect="1"/>
            </p:cNvPicPr>
            <p:nvPr/>
          </p:nvPicPr>
          <p:blipFill>
            <a:blip r:embed="rId3">
              <a:extLst/>
            </a:blip>
            <a:stretch>
              <a:fillRect/>
            </a:stretch>
          </p:blipFill>
          <p:spPr>
            <a:xfrm>
              <a:off x="635162" y="0"/>
              <a:ext cx="1281360" cy="1281359"/>
            </a:xfrm>
            <a:prstGeom prst="rect">
              <a:avLst/>
            </a:prstGeom>
            <a:ln w="12700" cap="flat">
              <a:noFill/>
              <a:miter lim="400000"/>
            </a:ln>
            <a:effectLst/>
          </p:spPr>
        </p:pic>
        <p:sp>
          <p:nvSpPr>
            <p:cNvPr id="312" name="Regression"/>
            <p:cNvSpPr/>
            <p:nvPr/>
          </p:nvSpPr>
          <p:spPr>
            <a:xfrm>
              <a:off x="0" y="1610455"/>
              <a:ext cx="1270000"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l">
                <a:spcBef>
                  <a:spcPts val="5900"/>
                </a:spcBef>
                <a:defRPr sz="4000">
                  <a:solidFill>
                    <a:schemeClr val="accent5">
                      <a:hueOff val="-309130"/>
                      <a:satOff val="-11805"/>
                      <a:lumOff val="-13439"/>
                    </a:schemeClr>
                  </a:solidFill>
                </a:defRPr>
              </a:lvl1pPr>
            </a:lstStyle>
            <a:p>
              <a:pPr/>
              <a:r>
                <a:t>Regression</a:t>
              </a:r>
            </a:p>
          </p:txBody>
        </p:sp>
      </p:grpSp>
      <p:sp>
        <p:nvSpPr>
          <p:cNvPr id="314" name="Reality"/>
          <p:cNvSpPr txBox="1"/>
          <p:nvPr/>
        </p:nvSpPr>
        <p:spPr>
          <a:xfrm>
            <a:off x="22243783" y="2944077"/>
            <a:ext cx="1553973" cy="7091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spcBef>
                <a:spcPts val="5900"/>
              </a:spcBef>
              <a:defRPr sz="4000">
                <a:solidFill>
                  <a:srgbClr val="3C8126"/>
                </a:solidFill>
              </a:defRPr>
            </a:lvl1pPr>
          </a:lstStyle>
          <a:p>
            <a:pPr/>
            <a:r>
              <a:t>Reality</a:t>
            </a:r>
          </a:p>
        </p:txBody>
      </p:sp>
      <p:sp>
        <p:nvSpPr>
          <p:cNvPr id="315" name="Wait! The process is not yet done, even once the model has finished predicting.  We criticize the model to identify further improvements."/>
          <p:cNvSpPr txBox="1"/>
          <p:nvPr>
            <p:ph type="body" sz="quarter" idx="1"/>
          </p:nvPr>
        </p:nvSpPr>
        <p:spPr>
          <a:xfrm>
            <a:off x="778920" y="2986877"/>
            <a:ext cx="8787889" cy="2192689"/>
          </a:xfrm>
          <a:prstGeom prst="rect">
            <a:avLst/>
          </a:prstGeom>
        </p:spPr>
        <p:txBody>
          <a:bodyPr/>
          <a:lstStyle/>
          <a:p>
            <a:pPr marL="0" indent="0" defTabSz="792479">
              <a:spcBef>
                <a:spcPts val="5600"/>
              </a:spcBef>
              <a:buSzTx/>
              <a:buFontTx/>
              <a:buNone/>
              <a:defRPr sz="2880"/>
            </a:pPr>
            <a:r>
              <a:rPr>
                <a:solidFill>
                  <a:srgbClr val="782204"/>
                </a:solidFill>
              </a:rPr>
              <a:t>Wait</a:t>
            </a:r>
            <a:r>
              <a:t>! The process is not yet done, even once the model has finished predicting.</a:t>
            </a:r>
            <a:br/>
            <a:br/>
            <a:r>
              <a:t>We </a:t>
            </a:r>
            <a:r>
              <a:rPr>
                <a:solidFill>
                  <a:srgbClr val="782204"/>
                </a:solidFill>
              </a:rPr>
              <a:t>criticize</a:t>
            </a:r>
            <a:r>
              <a:t> the model to identify further improvements.</a:t>
            </a:r>
          </a:p>
        </p:txBody>
      </p:sp>
      <p:sp>
        <p:nvSpPr>
          <p:cNvPr id="316" name="Typical model criticism questions:…"/>
          <p:cNvSpPr txBox="1"/>
          <p:nvPr/>
        </p:nvSpPr>
        <p:spPr>
          <a:xfrm>
            <a:off x="1092103" y="6007543"/>
            <a:ext cx="8161522" cy="6440550"/>
          </a:xfrm>
          <a:prstGeom prst="rect">
            <a:avLst/>
          </a:prstGeom>
          <a:gradFill>
            <a:gsLst>
              <a:gs pos="0">
                <a:srgbClr val="FFFFFF"/>
              </a:gs>
              <a:gs pos="100000">
                <a:srgbClr val="E4E5E5"/>
              </a:gs>
            </a:gsLst>
            <a:lin ang="5400000"/>
          </a:gra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spcBef>
                <a:spcPts val="2000"/>
              </a:spcBef>
              <a:defRPr sz="3000">
                <a:solidFill>
                  <a:srgbClr val="747474"/>
                </a:solidFill>
              </a:defRPr>
            </a:pPr>
            <a:r>
              <a:t>Typical model criticism questions:</a:t>
            </a:r>
          </a:p>
          <a:p>
            <a:pPr marL="381000" indent="-381000" algn="l">
              <a:spcBef>
                <a:spcPts val="2000"/>
              </a:spcBef>
              <a:buSzPct val="75000"/>
              <a:buFont typeface="Helvetica Neue"/>
              <a:buChar char="•"/>
              <a:defRPr sz="3000">
                <a:solidFill>
                  <a:srgbClr val="747474"/>
                </a:solidFill>
              </a:defRPr>
            </a:pPr>
            <a:r>
              <a:t>Do these predictions make common sense?</a:t>
            </a:r>
          </a:p>
          <a:p>
            <a:pPr marL="381000" indent="-381000" algn="l">
              <a:spcBef>
                <a:spcPts val="2000"/>
              </a:spcBef>
              <a:buSzPct val="75000"/>
              <a:buFont typeface="Helvetica Neue"/>
              <a:buChar char="•"/>
              <a:defRPr sz="3000">
                <a:solidFill>
                  <a:srgbClr val="747474"/>
                </a:solidFill>
              </a:defRPr>
            </a:pPr>
            <a:r>
              <a:t>Was all the data used informative?</a:t>
            </a:r>
          </a:p>
          <a:p>
            <a:pPr marL="381000" indent="-381000" algn="l">
              <a:spcBef>
                <a:spcPts val="2000"/>
              </a:spcBef>
              <a:buSzPct val="75000"/>
              <a:buFont typeface="Helvetica Neue"/>
              <a:buChar char="•"/>
              <a:defRPr sz="3000">
                <a:solidFill>
                  <a:srgbClr val="747474"/>
                </a:solidFill>
              </a:defRPr>
            </a:pPr>
            <a:r>
              <a:t>Were any important factors missed?</a:t>
            </a:r>
          </a:p>
          <a:p>
            <a:pPr marL="381000" indent="-381000" algn="l">
              <a:spcBef>
                <a:spcPts val="2000"/>
              </a:spcBef>
              <a:buSzPct val="75000"/>
              <a:buFont typeface="Helvetica Neue"/>
              <a:buChar char="•"/>
              <a:defRPr sz="3000">
                <a:solidFill>
                  <a:srgbClr val="747474"/>
                </a:solidFill>
              </a:defRPr>
            </a:pPr>
            <a:r>
              <a:t>Do the learnt representations capture properties of underlying data?</a:t>
            </a:r>
          </a:p>
          <a:p>
            <a:pPr marL="381000" indent="-381000" algn="l">
              <a:spcBef>
                <a:spcPts val="2000"/>
              </a:spcBef>
              <a:buSzPct val="75000"/>
              <a:buFont typeface="Helvetica Neue"/>
              <a:buChar char="•"/>
              <a:defRPr sz="3000">
                <a:solidFill>
                  <a:srgbClr val="747474"/>
                </a:solidFill>
              </a:defRPr>
            </a:pPr>
            <a:r>
              <a:t>Is the sample size large enough?</a:t>
            </a:r>
          </a:p>
          <a:p>
            <a:pPr marL="381000" indent="-381000" algn="l">
              <a:spcBef>
                <a:spcPts val="2000"/>
              </a:spcBef>
              <a:buSzPct val="75000"/>
              <a:buFont typeface="Helvetica Neue"/>
              <a:buChar char="•"/>
              <a:defRPr sz="3000">
                <a:solidFill>
                  <a:srgbClr val="747474"/>
                </a:solidFill>
              </a:defRPr>
            </a:pPr>
            <a:r>
              <a:t>Is the algorithm explainable?</a:t>
            </a:r>
          </a:p>
          <a:p>
            <a:pPr marL="381000" indent="-381000" algn="l">
              <a:spcBef>
                <a:spcPts val="2000"/>
              </a:spcBef>
              <a:buSzPct val="75000"/>
              <a:buFont typeface="Helvetica Neue"/>
              <a:buChar char="•"/>
              <a:defRPr sz="3000">
                <a:solidFill>
                  <a:srgbClr val="747474"/>
                </a:solidFill>
              </a:defRPr>
            </a:pPr>
            <a:r>
              <a:t>Is there a tradeoff between prediction performance and explainability of decisions?</a:t>
            </a:r>
          </a:p>
        </p:txBody>
      </p:sp>
      <p:sp>
        <p:nvSpPr>
          <p:cNvPr id="317" name="vs. 1.7%"/>
          <p:cNvSpPr txBox="1"/>
          <p:nvPr/>
        </p:nvSpPr>
        <p:spPr>
          <a:xfrm>
            <a:off x="20944327" y="5923711"/>
            <a:ext cx="2669033" cy="70916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spcBef>
                <a:spcPts val="5900"/>
              </a:spcBef>
              <a:buFont typeface="Helvetica Neue"/>
              <a:defRPr sz="4000">
                <a:solidFill>
                  <a:srgbClr val="3C8126"/>
                </a:solidFill>
              </a:defRPr>
            </a:lvl1pPr>
          </a:lstStyle>
          <a:p>
            <a:pPr/>
            <a:r>
              <a:t>vs. 1.7%</a:t>
            </a:r>
          </a:p>
        </p:txBody>
      </p:sp>
      <p:sp>
        <p:nvSpPr>
          <p:cNvPr id="318" name="Arrow"/>
          <p:cNvSpPr/>
          <p:nvPr/>
        </p:nvSpPr>
        <p:spPr>
          <a:xfrm flipH="1">
            <a:off x="18012102" y="5950179"/>
            <a:ext cx="1037833" cy="656229"/>
          </a:xfrm>
          <a:prstGeom prst="rightArrow">
            <a:avLst>
              <a:gd name="adj1" fmla="val 32000"/>
              <a:gd name="adj2" fmla="val 101217"/>
            </a:avLst>
          </a:prstGeom>
          <a:solidFill>
            <a:srgbClr val="3C8126"/>
          </a:solidFill>
          <a:ln w="12700">
            <a:miter lim="400000"/>
          </a:ln>
        </p:spPr>
        <p:txBody>
          <a:bodyPr lIns="50800" tIns="50800" rIns="50800" bIns="50800" anchor="ctr"/>
          <a:lstStyle/>
          <a:p>
            <a:pPr>
              <a:defRPr b="1">
                <a:solidFill>
                  <a:srgbClr val="FFFFFF"/>
                </a:solidFill>
                <a:latin typeface="Helvetica Neue"/>
                <a:ea typeface="Helvetica Neue"/>
                <a:cs typeface="Helvetica Neue"/>
                <a:sym typeface="Helvetica Neue"/>
              </a:defRPr>
            </a:pPr>
          </a:p>
        </p:txBody>
      </p:sp>
      <p:sp>
        <p:nvSpPr>
          <p:cNvPr id="319" name="Arrow"/>
          <p:cNvSpPr/>
          <p:nvPr/>
        </p:nvSpPr>
        <p:spPr>
          <a:xfrm flipH="1">
            <a:off x="14736652" y="5950179"/>
            <a:ext cx="1037833" cy="656229"/>
          </a:xfrm>
          <a:prstGeom prst="rightArrow">
            <a:avLst>
              <a:gd name="adj1" fmla="val 32000"/>
              <a:gd name="adj2" fmla="val 101217"/>
            </a:avLst>
          </a:prstGeom>
          <a:solidFill>
            <a:srgbClr val="3C8126"/>
          </a:solidFill>
          <a:ln w="12700">
            <a:miter lim="400000"/>
          </a:ln>
        </p:spPr>
        <p:txBody>
          <a:bodyPr lIns="50800" tIns="50800" rIns="50800" bIns="50800" anchor="ctr"/>
          <a:lstStyle/>
          <a:p>
            <a:pPr>
              <a:defRPr b="1">
                <a:solidFill>
                  <a:srgbClr val="FFFFFF"/>
                </a:solidFill>
                <a:latin typeface="Helvetica Neue"/>
                <a:ea typeface="Helvetica Neue"/>
                <a:cs typeface="Helvetica Neue"/>
                <a:sym typeface="Helvetica Neue"/>
              </a:defRPr>
            </a:pPr>
          </a:p>
        </p:txBody>
      </p:sp>
      <p:sp>
        <p:nvSpPr>
          <p:cNvPr id="320" name="Arrow"/>
          <p:cNvSpPr/>
          <p:nvPr/>
        </p:nvSpPr>
        <p:spPr>
          <a:xfrm>
            <a:off x="18012102" y="7002591"/>
            <a:ext cx="1037833" cy="656229"/>
          </a:xfrm>
          <a:prstGeom prst="rightArrow">
            <a:avLst>
              <a:gd name="adj1" fmla="val 32000"/>
              <a:gd name="adj2" fmla="val 101217"/>
            </a:avLst>
          </a:prstGeom>
          <a:solidFill>
            <a:schemeClr val="accent5">
              <a:hueOff val="-309130"/>
              <a:satOff val="-11805"/>
              <a:lumOff val="-13439"/>
            </a:schemeClr>
          </a:solidFill>
          <a:ln w="12700">
            <a:miter lim="400000"/>
          </a:ln>
        </p:spPr>
        <p:txBody>
          <a:bodyPr lIns="50800" tIns="50800" rIns="50800" bIns="50800" anchor="ctr"/>
          <a:lstStyle/>
          <a:p>
            <a:pPr>
              <a:defRPr b="1">
                <a:solidFill>
                  <a:srgbClr val="FFFFFF"/>
                </a:solidFill>
                <a:latin typeface="Helvetica Neue"/>
                <a:ea typeface="Helvetica Neue"/>
                <a:cs typeface="Helvetica Neue"/>
                <a:sym typeface="Helvetica Neue"/>
              </a:defRPr>
            </a:pPr>
          </a:p>
        </p:txBody>
      </p:sp>
      <p:sp>
        <p:nvSpPr>
          <p:cNvPr id="321" name="= 1.8%"/>
          <p:cNvSpPr txBox="1"/>
          <p:nvPr/>
        </p:nvSpPr>
        <p:spPr>
          <a:xfrm>
            <a:off x="18978046" y="6850086"/>
            <a:ext cx="2353057" cy="70916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spcBef>
                <a:spcPts val="5900"/>
              </a:spcBef>
              <a:buFont typeface="Helvetica Neue"/>
              <a:defRPr sz="4000">
                <a:solidFill>
                  <a:schemeClr val="accent5">
                    <a:hueOff val="-309130"/>
                    <a:satOff val="-11805"/>
                    <a:lumOff val="-13439"/>
                  </a:schemeClr>
                </a:solidFill>
              </a:defRPr>
            </a:lvl1pPr>
          </a:lstStyle>
          <a:p>
            <a:pPr/>
            <a:r>
              <a:t>= 1.8%</a:t>
            </a:r>
          </a:p>
        </p:txBody>
      </p:sp>
      <p:pic>
        <p:nvPicPr>
          <p:cNvPr id="322" name="W_v1.png" descr="W_v1.png"/>
          <p:cNvPicPr>
            <a:picLocks noChangeAspect="1"/>
          </p:cNvPicPr>
          <p:nvPr/>
        </p:nvPicPr>
        <p:blipFill>
          <a:blip r:embed="rId4">
            <a:extLst/>
          </a:blip>
          <a:stretch>
            <a:fillRect/>
          </a:stretch>
        </p:blipFill>
        <p:spPr>
          <a:xfrm>
            <a:off x="16252945" y="4325600"/>
            <a:ext cx="1037833" cy="5453337"/>
          </a:xfrm>
          <a:prstGeom prst="rect">
            <a:avLst/>
          </a:prstGeom>
          <a:ln w="12700">
            <a:miter lim="400000"/>
          </a:ln>
        </p:spPr>
      </p:pic>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24" name="partial view looking up at the Colosseum under a blue sky" descr="partial view looking up at the Colosseum under a blue sky"/>
          <p:cNvPicPr>
            <a:picLocks noChangeAspect="1"/>
          </p:cNvPicPr>
          <p:nvPr>
            <p:ph type="pic" idx="21"/>
          </p:nvPr>
        </p:nvPicPr>
        <p:blipFill>
          <a:blip r:embed="rId2">
            <a:extLst/>
          </a:blip>
          <a:srcRect l="11104" t="90" r="30643" b="1816"/>
          <a:stretch>
            <a:fillRect/>
          </a:stretch>
        </p:blipFill>
        <p:spPr>
          <a:xfrm>
            <a:off x="12192000" y="0"/>
            <a:ext cx="12192000" cy="13716000"/>
          </a:xfrm>
          <a:prstGeom prst="rect">
            <a:avLst/>
          </a:prstGeom>
        </p:spPr>
      </p:pic>
      <p:sp>
        <p:nvSpPr>
          <p:cNvPr id="325" name="Case Study #1: Trading"/>
          <p:cNvSpPr txBox="1"/>
          <p:nvPr>
            <p:ph type="title"/>
          </p:nvPr>
        </p:nvSpPr>
        <p:spPr>
          <a:xfrm>
            <a:off x="1064070" y="2006600"/>
            <a:ext cx="10007601" cy="4470400"/>
          </a:xfrm>
          <a:prstGeom prst="rect">
            <a:avLst/>
          </a:prstGeom>
        </p:spPr>
        <p:txBody>
          <a:bodyPr/>
          <a:lstStyle>
            <a:lvl1pPr>
              <a:spcBef>
                <a:spcPts val="2000"/>
              </a:spcBef>
              <a:defRPr sz="6000"/>
            </a:lvl1pPr>
          </a:lstStyle>
          <a:p>
            <a:pPr/>
            <a:r>
              <a:t>Case Study #1: Trading</a:t>
            </a:r>
          </a:p>
        </p:txBody>
      </p:sp>
      <p:sp>
        <p:nvSpPr>
          <p:cNvPr id="326" name="Trade Execution…"/>
          <p:cNvSpPr txBox="1"/>
          <p:nvPr>
            <p:ph type="body" sz="quarter" idx="1"/>
          </p:nvPr>
        </p:nvSpPr>
        <p:spPr>
          <a:prstGeom prst="rect">
            <a:avLst/>
          </a:prstGeom>
        </p:spPr>
        <p:txBody>
          <a:bodyPr/>
          <a:lstStyle/>
          <a:p>
            <a:pPr marL="635000" indent="-635000">
              <a:spcBef>
                <a:spcPts val="1000"/>
              </a:spcBef>
              <a:buSzPct val="75000"/>
              <a:buFont typeface="Helvetica Neue"/>
              <a:buChar char="•"/>
              <a:defRPr>
                <a:latin typeface="+mn-lt"/>
                <a:ea typeface="+mn-ea"/>
                <a:cs typeface="+mn-cs"/>
                <a:sym typeface="Helvetica Neue Light"/>
              </a:defRPr>
            </a:pPr>
            <a:r>
              <a:t>Trade Execution</a:t>
            </a:r>
          </a:p>
          <a:p>
            <a:pPr marL="635000" indent="-635000">
              <a:spcBef>
                <a:spcPts val="1000"/>
              </a:spcBef>
              <a:buSzPct val="75000"/>
              <a:buFont typeface="Helvetica Neue"/>
              <a:buChar char="•"/>
              <a:defRPr>
                <a:latin typeface="+mn-lt"/>
                <a:ea typeface="+mn-ea"/>
                <a:cs typeface="+mn-cs"/>
                <a:sym typeface="Helvetica Neue Light"/>
              </a:defRPr>
            </a:pPr>
          </a:p>
          <a:p>
            <a:pPr marL="635000" indent="-635000">
              <a:spcBef>
                <a:spcPts val="1000"/>
              </a:spcBef>
              <a:buSzPct val="75000"/>
              <a:buFont typeface="Helvetica Neue"/>
              <a:buChar char="•"/>
              <a:defRPr>
                <a:latin typeface="+mn-lt"/>
                <a:ea typeface="+mn-ea"/>
                <a:cs typeface="+mn-cs"/>
                <a:sym typeface="Helvetica Neue Light"/>
              </a:defRPr>
            </a:pPr>
            <a:r>
              <a:t>Trade Validation</a:t>
            </a:r>
          </a:p>
          <a:p>
            <a:pPr marL="635000" indent="-635000">
              <a:spcBef>
                <a:spcPts val="1000"/>
              </a:spcBef>
              <a:buSzPct val="75000"/>
              <a:buFont typeface="Helvetica Neue"/>
              <a:buChar char="•"/>
              <a:defRPr>
                <a:latin typeface="+mn-lt"/>
                <a:ea typeface="+mn-ea"/>
                <a:cs typeface="+mn-cs"/>
                <a:sym typeface="Helvetica Neue Light"/>
              </a:defRPr>
            </a:pPr>
          </a:p>
          <a:p>
            <a:pPr marL="635000" indent="-635000">
              <a:spcBef>
                <a:spcPts val="1000"/>
              </a:spcBef>
              <a:buSzPct val="75000"/>
              <a:buFont typeface="Helvetica Neue"/>
              <a:buChar char="•"/>
              <a:defRPr>
                <a:latin typeface="+mn-lt"/>
                <a:ea typeface="+mn-ea"/>
                <a:cs typeface="+mn-cs"/>
                <a:sym typeface="Helvetica Neue Light"/>
              </a:defRPr>
            </a:pPr>
            <a:r>
              <a:t>Know Your Customer</a:t>
            </a:r>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8" name="Trading Case Study: Lifecycle of a Trade"/>
          <p:cNvSpPr txBox="1"/>
          <p:nvPr>
            <p:ph type="title"/>
          </p:nvPr>
        </p:nvSpPr>
        <p:spPr>
          <a:prstGeom prst="rect">
            <a:avLst/>
          </a:prstGeom>
        </p:spPr>
        <p:txBody>
          <a:bodyPr/>
          <a:lstStyle/>
          <a:p>
            <a:pPr/>
            <a:r>
              <a:t>Trading Case Study: Lifecycle of a Trade</a:t>
            </a:r>
          </a:p>
        </p:txBody>
      </p:sp>
      <p:sp>
        <p:nvSpPr>
          <p:cNvPr id="329" name="A trader initiates a trade with the purchase or sale of an asset, commodity, option. The buyer and seller enter into an agreement, with a set price, volume, etc.…"/>
          <p:cNvSpPr txBox="1"/>
          <p:nvPr>
            <p:ph type="body" sz="half" idx="1"/>
          </p:nvPr>
        </p:nvSpPr>
        <p:spPr>
          <a:xfrm>
            <a:off x="9814798" y="3457465"/>
            <a:ext cx="14097714" cy="5379082"/>
          </a:xfrm>
          <a:prstGeom prst="rect">
            <a:avLst/>
          </a:prstGeom>
        </p:spPr>
        <p:txBody>
          <a:bodyPr/>
          <a:lstStyle/>
          <a:p>
            <a:pPr marL="0" indent="0">
              <a:buSzTx/>
              <a:buFontTx/>
              <a:buNone/>
              <a:defRPr sz="3100"/>
            </a:pPr>
            <a:r>
              <a:t>A </a:t>
            </a:r>
            <a:r>
              <a:rPr>
                <a:solidFill>
                  <a:srgbClr val="782204"/>
                </a:solidFill>
              </a:rPr>
              <a:t>trader</a:t>
            </a:r>
            <a:r>
              <a:t> initiates a trade with the purchase or sale of an asset, commodity, option. The buyer and seller enter into an </a:t>
            </a:r>
            <a:r>
              <a:rPr>
                <a:solidFill>
                  <a:srgbClr val="782204"/>
                </a:solidFill>
              </a:rPr>
              <a:t>agreement</a:t>
            </a:r>
            <a:r>
              <a:t>, with a set price, volume, etc.</a:t>
            </a:r>
          </a:p>
          <a:p>
            <a:pPr marL="0" indent="0">
              <a:buSzTx/>
              <a:buFontTx/>
              <a:buNone/>
              <a:defRPr sz="3100"/>
            </a:pPr>
            <a:r>
              <a:t>Operational teams then specify the </a:t>
            </a:r>
            <a:r>
              <a:rPr>
                <a:solidFill>
                  <a:srgbClr val="782204"/>
                </a:solidFill>
              </a:rPr>
              <a:t>logistics</a:t>
            </a:r>
            <a:r>
              <a:t> of the trade between parties.</a:t>
            </a:r>
          </a:p>
          <a:p>
            <a:pPr marL="635000" indent="-635000">
              <a:defRPr sz="3100"/>
            </a:pPr>
            <a:r>
              <a:t>We compare </a:t>
            </a:r>
            <a:r>
              <a:rPr>
                <a:solidFill>
                  <a:srgbClr val="782204"/>
                </a:solidFill>
              </a:rPr>
              <a:t>traditional</a:t>
            </a:r>
            <a:r>
              <a:t> and </a:t>
            </a:r>
            <a:r>
              <a:rPr>
                <a:solidFill>
                  <a:srgbClr val="782204"/>
                </a:solidFill>
              </a:rPr>
              <a:t>AI-driven</a:t>
            </a:r>
            <a:r>
              <a:t> approaches to the trading lifecycle.</a:t>
            </a:r>
          </a:p>
        </p:txBody>
      </p:sp>
      <p:pic>
        <p:nvPicPr>
          <p:cNvPr id="330" name="p275-001.jpeg" descr="p275-001.jpeg"/>
          <p:cNvPicPr>
            <a:picLocks noChangeAspect="1"/>
          </p:cNvPicPr>
          <p:nvPr/>
        </p:nvPicPr>
        <p:blipFill>
          <a:blip r:embed="rId2">
            <a:extLst/>
          </a:blip>
          <a:srcRect l="19688" t="0" r="0" b="0"/>
          <a:stretch>
            <a:fillRect/>
          </a:stretch>
        </p:blipFill>
        <p:spPr>
          <a:xfrm>
            <a:off x="716195" y="3493727"/>
            <a:ext cx="8248514" cy="8984872"/>
          </a:xfrm>
          <a:prstGeom prst="rect">
            <a:avLst/>
          </a:prstGeom>
          <a:ln w="12700">
            <a:miter lim="400000"/>
          </a:ln>
        </p:spPr>
      </p:pic>
      <p:sp>
        <p:nvSpPr>
          <p:cNvPr id="331" name="Key Questions to Keep in Mind…"/>
          <p:cNvSpPr/>
          <p:nvPr/>
        </p:nvSpPr>
        <p:spPr>
          <a:xfrm>
            <a:off x="9810474" y="7878188"/>
            <a:ext cx="13637015" cy="4364035"/>
          </a:xfrm>
          <a:prstGeom prst="roundRect">
            <a:avLst>
              <a:gd name="adj" fmla="val 11432"/>
            </a:avLst>
          </a:prstGeom>
          <a:solidFill>
            <a:srgbClr val="8BB7E9">
              <a:alpha val="33596"/>
            </a:srgb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p>
            <a:pPr>
              <a:spcBef>
                <a:spcPts val="2600"/>
              </a:spcBef>
              <a:defRPr sz="3500">
                <a:solidFill>
                  <a:srgbClr val="7E8080"/>
                </a:solidFill>
              </a:defRPr>
            </a:pPr>
            <a:r>
              <a:t>Key Questions to Keep in Mind</a:t>
            </a:r>
          </a:p>
          <a:p>
            <a:pPr>
              <a:defRPr sz="3200">
                <a:solidFill>
                  <a:srgbClr val="7E8080"/>
                </a:solidFill>
              </a:defRPr>
            </a:pPr>
          </a:p>
          <a:p>
            <a:pPr>
              <a:defRPr sz="3000">
                <a:solidFill>
                  <a:srgbClr val="7E8080"/>
                </a:solidFill>
              </a:defRPr>
            </a:pPr>
            <a:r>
              <a:t>Where are the </a:t>
            </a:r>
            <a:r>
              <a:rPr b="1">
                <a:latin typeface="Helvetica Neue"/>
                <a:ea typeface="Helvetica Neue"/>
                <a:cs typeface="Helvetica Neue"/>
                <a:sym typeface="Helvetica Neue"/>
              </a:rPr>
              <a:t>bottlenecks</a:t>
            </a:r>
            <a:r>
              <a:t> in the traditional process?</a:t>
            </a:r>
          </a:p>
          <a:p>
            <a:pPr>
              <a:defRPr sz="3000">
                <a:solidFill>
                  <a:srgbClr val="7E8080"/>
                </a:solidFill>
              </a:defRPr>
            </a:pPr>
          </a:p>
          <a:p>
            <a:pPr>
              <a:defRPr sz="3000">
                <a:solidFill>
                  <a:srgbClr val="7E8080"/>
                </a:solidFill>
              </a:defRPr>
            </a:pPr>
            <a:r>
              <a:t>What is stopping the Bank from </a:t>
            </a:r>
            <a:r>
              <a:rPr b="1">
                <a:latin typeface="Helvetica Neue"/>
                <a:ea typeface="Helvetica Neue"/>
                <a:cs typeface="Helvetica Neue"/>
                <a:sym typeface="Helvetica Neue"/>
              </a:rPr>
              <a:t>scaling</a:t>
            </a:r>
            <a:r>
              <a:t> its action?</a:t>
            </a:r>
          </a:p>
          <a:p>
            <a:pPr>
              <a:defRPr sz="3000">
                <a:solidFill>
                  <a:srgbClr val="7E8080"/>
                </a:solidFill>
              </a:defRPr>
            </a:pPr>
          </a:p>
          <a:p>
            <a:pPr>
              <a:defRPr sz="3000">
                <a:solidFill>
                  <a:srgbClr val="7E8080"/>
                </a:solidFill>
              </a:defRPr>
            </a:pPr>
            <a:r>
              <a:t>Which parts of the traditional process would benefit from being </a:t>
            </a:r>
            <a:r>
              <a:rPr b="1">
                <a:latin typeface="Helvetica Neue"/>
                <a:ea typeface="Helvetica Neue"/>
                <a:cs typeface="Helvetica Neue"/>
                <a:sym typeface="Helvetica Neue"/>
              </a:rPr>
              <a:t>data-driven</a:t>
            </a:r>
            <a:r>
              <a:t>?</a:t>
            </a:r>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3" name="Trading Case Study: Lifecycle of a Trade - Trade Execution"/>
          <p:cNvSpPr txBox="1"/>
          <p:nvPr>
            <p:ph type="title"/>
          </p:nvPr>
        </p:nvSpPr>
        <p:spPr>
          <a:prstGeom prst="rect">
            <a:avLst/>
          </a:prstGeom>
        </p:spPr>
        <p:txBody>
          <a:bodyPr/>
          <a:lstStyle/>
          <a:p>
            <a:pPr/>
            <a:r>
              <a:t>Trading Case Study: Lifecycle of a Trade - Trade Execution</a:t>
            </a:r>
          </a:p>
        </p:txBody>
      </p:sp>
      <p:sp>
        <p:nvSpPr>
          <p:cNvPr id="334" name="Where are the bottlenecks in the traditional process?…"/>
          <p:cNvSpPr/>
          <p:nvPr/>
        </p:nvSpPr>
        <p:spPr>
          <a:xfrm>
            <a:off x="802304" y="9567140"/>
            <a:ext cx="12064243" cy="3152171"/>
          </a:xfrm>
          <a:prstGeom prst="roundRect">
            <a:avLst>
              <a:gd name="adj" fmla="val 15827"/>
            </a:avLst>
          </a:prstGeom>
          <a:solidFill>
            <a:srgbClr val="8BB7E9">
              <a:alpha val="33596"/>
            </a:srgb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p>
            <a:pPr>
              <a:defRPr sz="3000">
                <a:solidFill>
                  <a:srgbClr val="7E8080"/>
                </a:solidFill>
              </a:defRPr>
            </a:pPr>
            <a:r>
              <a:t>Where are the </a:t>
            </a:r>
            <a:r>
              <a:rPr b="1">
                <a:latin typeface="Helvetica Neue"/>
                <a:ea typeface="Helvetica Neue"/>
                <a:cs typeface="Helvetica Neue"/>
                <a:sym typeface="Helvetica Neue"/>
              </a:rPr>
              <a:t>bottlenecks</a:t>
            </a:r>
            <a:r>
              <a:t> in the traditional process?</a:t>
            </a:r>
          </a:p>
          <a:p>
            <a:pPr>
              <a:defRPr sz="3000">
                <a:solidFill>
                  <a:srgbClr val="7E8080"/>
                </a:solidFill>
              </a:defRPr>
            </a:pPr>
          </a:p>
          <a:p>
            <a:pPr>
              <a:defRPr sz="3000">
                <a:solidFill>
                  <a:srgbClr val="7E8080"/>
                </a:solidFill>
              </a:defRPr>
            </a:pPr>
            <a:r>
              <a:t>What is stopping the Bank from </a:t>
            </a:r>
            <a:r>
              <a:rPr b="1">
                <a:latin typeface="Helvetica Neue"/>
                <a:ea typeface="Helvetica Neue"/>
                <a:cs typeface="Helvetica Neue"/>
                <a:sym typeface="Helvetica Neue"/>
              </a:rPr>
              <a:t>scaling</a:t>
            </a:r>
            <a:r>
              <a:t> its action?</a:t>
            </a:r>
          </a:p>
          <a:p>
            <a:pPr>
              <a:defRPr sz="3000">
                <a:solidFill>
                  <a:srgbClr val="7E8080"/>
                </a:solidFill>
              </a:defRPr>
            </a:pPr>
          </a:p>
          <a:p>
            <a:pPr>
              <a:defRPr sz="3000">
                <a:solidFill>
                  <a:srgbClr val="7E8080"/>
                </a:solidFill>
              </a:defRPr>
            </a:pPr>
            <a:r>
              <a:t>Which parts of the traditional process would benefit from being </a:t>
            </a:r>
            <a:r>
              <a:rPr b="1">
                <a:latin typeface="Helvetica Neue"/>
                <a:ea typeface="Helvetica Neue"/>
                <a:cs typeface="Helvetica Neue"/>
                <a:sym typeface="Helvetica Neue"/>
              </a:rPr>
              <a:t>data-driven</a:t>
            </a:r>
            <a:r>
              <a:t>?</a:t>
            </a:r>
          </a:p>
        </p:txBody>
      </p:sp>
      <p:sp>
        <p:nvSpPr>
          <p:cNvPr id="335" name="The trader is a human expert in anticipating price or volatility fluctuations for a given market.   They have experience, know the market and get pricing assistance from quants.   They use their knowledge and intuition to time the trade and get the best "/>
          <p:cNvSpPr txBox="1"/>
          <p:nvPr>
            <p:ph type="body" sz="quarter" idx="1"/>
          </p:nvPr>
        </p:nvSpPr>
        <p:spPr>
          <a:xfrm>
            <a:off x="735862" y="3606601"/>
            <a:ext cx="6040439" cy="5506426"/>
          </a:xfrm>
          <a:prstGeom prst="rect">
            <a:avLst/>
          </a:prstGeom>
        </p:spPr>
        <p:txBody>
          <a:bodyPr/>
          <a:lstStyle/>
          <a:p>
            <a:pPr marL="0" indent="0">
              <a:buSzTx/>
              <a:buFontTx/>
              <a:buNone/>
              <a:defRPr sz="3100"/>
            </a:pPr>
            <a:r>
              <a:t>The </a:t>
            </a:r>
            <a:r>
              <a:rPr>
                <a:solidFill>
                  <a:srgbClr val="782204"/>
                </a:solidFill>
              </a:rPr>
              <a:t>trader</a:t>
            </a:r>
            <a:r>
              <a:t> is a </a:t>
            </a:r>
            <a:r>
              <a:rPr>
                <a:solidFill>
                  <a:srgbClr val="782204"/>
                </a:solidFill>
              </a:rPr>
              <a:t>human expert</a:t>
            </a:r>
            <a:r>
              <a:t> in anticipating price or volatility fluctuations for a given market. </a:t>
            </a:r>
            <a:br/>
            <a:br/>
            <a:r>
              <a:t>They have experience, know the market and get pricing assistance from quants. </a:t>
            </a:r>
            <a:br/>
            <a:br/>
            <a:r>
              <a:t>They use their </a:t>
            </a:r>
            <a:r>
              <a:rPr>
                <a:solidFill>
                  <a:srgbClr val="782204"/>
                </a:solidFill>
              </a:rPr>
              <a:t>knowledge</a:t>
            </a:r>
            <a:r>
              <a:t> and </a:t>
            </a:r>
            <a:r>
              <a:rPr>
                <a:solidFill>
                  <a:srgbClr val="782204"/>
                </a:solidFill>
              </a:rPr>
              <a:t>intuition</a:t>
            </a:r>
            <a:r>
              <a:t> to time the trade and get the best possible price.</a:t>
            </a:r>
          </a:p>
        </p:txBody>
      </p:sp>
      <p:pic>
        <p:nvPicPr>
          <p:cNvPr id="336" name="Image" descr="Image"/>
          <p:cNvPicPr>
            <a:picLocks noChangeAspect="1"/>
          </p:cNvPicPr>
          <p:nvPr/>
        </p:nvPicPr>
        <p:blipFill>
          <a:blip r:embed="rId2">
            <a:extLst/>
          </a:blip>
          <a:srcRect l="14736" t="0" r="26310" b="0"/>
          <a:stretch>
            <a:fillRect/>
          </a:stretch>
        </p:blipFill>
        <p:spPr>
          <a:xfrm>
            <a:off x="7025369" y="3751629"/>
            <a:ext cx="5714528" cy="5088995"/>
          </a:xfrm>
          <a:prstGeom prst="rect">
            <a:avLst/>
          </a:prstGeom>
          <a:ln w="12700">
            <a:miter lim="400000"/>
          </a:ln>
        </p:spPr>
      </p:pic>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1" name="Line"/>
          <p:cNvSpPr/>
          <p:nvPr/>
        </p:nvSpPr>
        <p:spPr>
          <a:xfrm flipV="1">
            <a:off x="13449299" y="3546533"/>
            <a:ext cx="1" cy="7851262"/>
          </a:xfrm>
          <a:prstGeom prst="line">
            <a:avLst/>
          </a:prstGeom>
          <a:ln w="38100">
            <a:solidFill>
              <a:srgbClr val="8C8C8C"/>
            </a:solidFill>
            <a:miter lim="400000"/>
          </a:ln>
        </p:spPr>
        <p:txBody>
          <a:bodyPr lIns="50800" tIns="50800" rIns="50800" bIns="50800" anchor="ctr"/>
          <a:lstStyle/>
          <a:p>
            <a:pPr/>
          </a:p>
        </p:txBody>
      </p:sp>
      <p:sp>
        <p:nvSpPr>
          <p:cNvPr id="132" name="Line"/>
          <p:cNvSpPr/>
          <p:nvPr/>
        </p:nvSpPr>
        <p:spPr>
          <a:xfrm flipV="1">
            <a:off x="1261915" y="3546532"/>
            <a:ext cx="1" cy="7851263"/>
          </a:xfrm>
          <a:prstGeom prst="line">
            <a:avLst/>
          </a:prstGeom>
          <a:ln w="38100">
            <a:solidFill>
              <a:srgbClr val="8C8C8C"/>
            </a:solidFill>
            <a:miter lim="400000"/>
          </a:ln>
        </p:spPr>
        <p:txBody>
          <a:bodyPr lIns="50800" tIns="50800" rIns="50800" bIns="50800" anchor="ctr"/>
          <a:lstStyle/>
          <a:p>
            <a:pPr/>
          </a:p>
        </p:txBody>
      </p:sp>
      <p:sp>
        <p:nvSpPr>
          <p:cNvPr id="133" name="Agenda"/>
          <p:cNvSpPr txBox="1"/>
          <p:nvPr>
            <p:ph type="title"/>
          </p:nvPr>
        </p:nvSpPr>
        <p:spPr>
          <a:prstGeom prst="rect">
            <a:avLst/>
          </a:prstGeom>
        </p:spPr>
        <p:txBody>
          <a:bodyPr/>
          <a:lstStyle/>
          <a:p>
            <a:pPr/>
            <a:r>
              <a:t>Agenda</a:t>
            </a:r>
          </a:p>
        </p:txBody>
      </p:sp>
      <p:sp>
        <p:nvSpPr>
          <p:cNvPr id="134" name="Why are Financial Institutions interested in AI / ML?…"/>
          <p:cNvSpPr txBox="1"/>
          <p:nvPr>
            <p:ph type="body" idx="1"/>
          </p:nvPr>
        </p:nvSpPr>
        <p:spPr>
          <a:xfrm>
            <a:off x="1073150" y="3570817"/>
            <a:ext cx="22237700" cy="9372601"/>
          </a:xfrm>
          <a:prstGeom prst="rect">
            <a:avLst/>
          </a:prstGeom>
        </p:spPr>
        <p:txBody>
          <a:bodyPr numCol="2" spcCol="2232700"/>
          <a:lstStyle/>
          <a:p>
            <a:pPr>
              <a:spcBef>
                <a:spcPts val="2000"/>
              </a:spcBef>
              <a:buSzPct val="125000"/>
              <a:defRPr>
                <a:solidFill>
                  <a:srgbClr val="000000"/>
                </a:solidFill>
              </a:defRPr>
            </a:pPr>
            <a:r>
              <a:t>Why are Financial Institutions interested in AI / ML?</a:t>
            </a:r>
          </a:p>
          <a:p>
            <a:pPr marL="635000" indent="-635000">
              <a:spcBef>
                <a:spcPts val="2000"/>
              </a:spcBef>
              <a:buSzPct val="125000"/>
              <a:defRPr sz="3400">
                <a:solidFill>
                  <a:srgbClr val="000000"/>
                </a:solidFill>
              </a:defRPr>
            </a:pPr>
          </a:p>
          <a:p>
            <a:pPr>
              <a:spcBef>
                <a:spcPts val="2000"/>
              </a:spcBef>
              <a:buSzPct val="125000"/>
              <a:defRPr>
                <a:solidFill>
                  <a:srgbClr val="000000"/>
                </a:solidFill>
              </a:defRPr>
            </a:pPr>
            <a:r>
              <a:t>Overview of core AI concepts</a:t>
            </a:r>
          </a:p>
          <a:p>
            <a:pPr>
              <a:spcBef>
                <a:spcPts val="2000"/>
              </a:spcBef>
              <a:buSzPct val="125000"/>
            </a:pPr>
          </a:p>
          <a:p>
            <a:pPr>
              <a:spcBef>
                <a:spcPts val="2000"/>
              </a:spcBef>
              <a:buSzPct val="125000"/>
              <a:defRPr>
                <a:solidFill>
                  <a:srgbClr val="000000"/>
                </a:solidFill>
              </a:defRPr>
            </a:pPr>
            <a:r>
              <a:t>Case Study 1: Trading</a:t>
            </a:r>
          </a:p>
          <a:p>
            <a:pPr>
              <a:spcBef>
                <a:spcPts val="2000"/>
              </a:spcBef>
              <a:buSzPct val="125000"/>
              <a:defRPr>
                <a:solidFill>
                  <a:srgbClr val="000000"/>
                </a:solidFill>
              </a:defRPr>
            </a:pPr>
          </a:p>
          <a:p>
            <a:pPr>
              <a:spcBef>
                <a:spcPts val="2000"/>
              </a:spcBef>
              <a:buSzPct val="125000"/>
              <a:defRPr>
                <a:solidFill>
                  <a:srgbClr val="000000"/>
                </a:solidFill>
              </a:defRPr>
            </a:pPr>
            <a:r>
              <a:t>Case Study 2: Investment Banking</a:t>
            </a:r>
          </a:p>
          <a:p>
            <a:pPr>
              <a:spcBef>
                <a:spcPts val="2000"/>
              </a:spcBef>
              <a:buSzPct val="125000"/>
              <a:defRPr>
                <a:solidFill>
                  <a:srgbClr val="000000"/>
                </a:solidFill>
              </a:defRPr>
            </a:pPr>
          </a:p>
          <a:p>
            <a:pPr>
              <a:spcBef>
                <a:spcPts val="2000"/>
              </a:spcBef>
              <a:buSzPct val="125000"/>
              <a:defRPr>
                <a:solidFill>
                  <a:srgbClr val="000000"/>
                </a:solidFill>
              </a:defRPr>
            </a:pPr>
            <a:r>
              <a:t>Frontiers of AI in Finance</a:t>
            </a:r>
          </a:p>
          <a:p>
            <a:pPr>
              <a:spcBef>
                <a:spcPts val="2000"/>
              </a:spcBef>
              <a:buSzPct val="125000"/>
              <a:defRPr>
                <a:solidFill>
                  <a:srgbClr val="000000"/>
                </a:solidFill>
              </a:defRPr>
            </a:pPr>
          </a:p>
          <a:p>
            <a:pPr>
              <a:spcBef>
                <a:spcPts val="2000"/>
              </a:spcBef>
              <a:buSzPct val="125000"/>
              <a:defRPr>
                <a:solidFill>
                  <a:srgbClr val="000000"/>
                </a:solidFill>
              </a:defRPr>
            </a:pPr>
            <a:r>
              <a:t>Risks for AI Adoption in Finance</a:t>
            </a:r>
          </a:p>
          <a:p>
            <a:pPr>
              <a:spcBef>
                <a:spcPts val="0"/>
              </a:spcBef>
              <a:buSzPct val="125000"/>
              <a:defRPr>
                <a:solidFill>
                  <a:srgbClr val="000000"/>
                </a:solidFill>
              </a:defRPr>
            </a:pPr>
          </a:p>
          <a:p>
            <a:pPr>
              <a:spcBef>
                <a:spcPts val="2000"/>
              </a:spcBef>
              <a:buSzPct val="125000"/>
              <a:defRPr>
                <a:solidFill>
                  <a:srgbClr val="000000"/>
                </a:solidFill>
              </a:defRPr>
            </a:pPr>
            <a:r>
              <a:t>Final Thoughts</a:t>
            </a:r>
          </a:p>
          <a:p>
            <a:pPr>
              <a:spcBef>
                <a:spcPts val="2000"/>
              </a:spcBef>
              <a:buSzPct val="125000"/>
              <a:defRPr>
                <a:solidFill>
                  <a:srgbClr val="000000"/>
                </a:solidFill>
              </a:defRPr>
            </a:pPr>
          </a:p>
        </p:txBody>
      </p:sp>
      <p:sp>
        <p:nvSpPr>
          <p:cNvPr id="135" name="This is a fully collaborative class.…"/>
          <p:cNvSpPr txBox="1"/>
          <p:nvPr/>
        </p:nvSpPr>
        <p:spPr>
          <a:xfrm>
            <a:off x="13078897" y="9386319"/>
            <a:ext cx="9666511" cy="2336239"/>
          </a:xfrm>
          <a:prstGeom prst="rect">
            <a:avLst/>
          </a:prstGeom>
          <a:solidFill>
            <a:srgbClr val="FFFFFF"/>
          </a:solidFill>
          <a:ln w="12700">
            <a:solidFill>
              <a:srgbClr val="8C8C8C"/>
            </a:solidFill>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sz="3600">
                <a:solidFill>
                  <a:srgbClr val="4B4B4B"/>
                </a:solidFill>
              </a:defRPr>
            </a:pPr>
            <a:r>
              <a:t>This is a </a:t>
            </a:r>
            <a:r>
              <a:rPr>
                <a:solidFill>
                  <a:srgbClr val="782204"/>
                </a:solidFill>
              </a:rPr>
              <a:t>fully</a:t>
            </a:r>
            <a:r>
              <a:t> </a:t>
            </a:r>
            <a:r>
              <a:rPr>
                <a:solidFill>
                  <a:srgbClr val="782204"/>
                </a:solidFill>
              </a:rPr>
              <a:t>collaborative</a:t>
            </a:r>
            <a:r>
              <a:t> class.</a:t>
            </a:r>
          </a:p>
          <a:p>
            <a:pPr>
              <a:defRPr sz="3600">
                <a:solidFill>
                  <a:srgbClr val="4B4B4B"/>
                </a:solidFill>
              </a:defRPr>
            </a:pPr>
          </a:p>
          <a:p>
            <a:pPr>
              <a:defRPr sz="3600">
                <a:solidFill>
                  <a:srgbClr val="4B4B4B"/>
                </a:solidFill>
              </a:defRPr>
            </a:pPr>
            <a:r>
              <a:t>Please raise your hand, </a:t>
            </a:r>
            <a:r>
              <a:rPr>
                <a:solidFill>
                  <a:srgbClr val="782204"/>
                </a:solidFill>
              </a:rPr>
              <a:t>introduce yourselves</a:t>
            </a:r>
            <a:r>
              <a:t> &amp; </a:t>
            </a:r>
            <a:r>
              <a:rPr>
                <a:solidFill>
                  <a:srgbClr val="782204"/>
                </a:solidFill>
              </a:rPr>
              <a:t>tell us</a:t>
            </a:r>
            <a:r>
              <a:t> about your prior experiences.</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8" name="Trading Case Study: Lifecycle of a Trade - Trade Execution"/>
          <p:cNvSpPr txBox="1"/>
          <p:nvPr>
            <p:ph type="title"/>
          </p:nvPr>
        </p:nvSpPr>
        <p:spPr>
          <a:prstGeom prst="rect">
            <a:avLst/>
          </a:prstGeom>
        </p:spPr>
        <p:txBody>
          <a:bodyPr/>
          <a:lstStyle/>
          <a:p>
            <a:pPr/>
            <a:r>
              <a:t>Trading Case Study: Lifecycle of a Trade - Trade Execution</a:t>
            </a:r>
          </a:p>
        </p:txBody>
      </p:sp>
      <p:sp>
        <p:nvSpPr>
          <p:cNvPr id="339" name="How can AI help?…"/>
          <p:cNvSpPr txBox="1"/>
          <p:nvPr/>
        </p:nvSpPr>
        <p:spPr>
          <a:xfrm>
            <a:off x="13716142" y="6262188"/>
            <a:ext cx="9887422" cy="6554849"/>
          </a:xfrm>
          <a:prstGeom prst="rect">
            <a:avLst/>
          </a:prstGeom>
          <a:gradFill>
            <a:gsLst>
              <a:gs pos="0">
                <a:srgbClr val="FFFFFF"/>
              </a:gs>
              <a:gs pos="100000">
                <a:srgbClr val="E4E5E5"/>
              </a:gs>
            </a:gsLst>
            <a:lin ang="5400000"/>
          </a:gra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sz="3500">
                <a:solidFill>
                  <a:srgbClr val="4B4B4B"/>
                </a:solidFill>
              </a:defRPr>
            </a:pPr>
            <a:r>
              <a:t>How can AI help?</a:t>
            </a:r>
          </a:p>
          <a:p>
            <a:pPr>
              <a:defRPr sz="2600">
                <a:solidFill>
                  <a:srgbClr val="4B4B4B"/>
                </a:solidFill>
              </a:defRPr>
            </a:pPr>
          </a:p>
          <a:p>
            <a:pPr marL="330200" indent="-330200" algn="l">
              <a:buSzPct val="75000"/>
              <a:buFont typeface="Helvetica Neue"/>
              <a:buChar char="-"/>
              <a:defRPr sz="3000">
                <a:solidFill>
                  <a:srgbClr val="4B4B4B"/>
                </a:solidFill>
              </a:defRPr>
            </a:pPr>
            <a:r>
              <a:rPr b="1">
                <a:latin typeface="Helvetica Neue"/>
                <a:ea typeface="Helvetica Neue"/>
                <a:cs typeface="Helvetica Neue"/>
                <a:sym typeface="Helvetica Neue"/>
              </a:rPr>
              <a:t>News Aggregation Methods</a:t>
            </a:r>
            <a:r>
              <a:t>: Real-time Big Data summarization of the web (Bloomberg, Twitter, Reddit, Government Data).</a:t>
            </a:r>
          </a:p>
          <a:p>
            <a:pPr marL="330200" indent="-330200" algn="l">
              <a:buSzPct val="75000"/>
              <a:buFont typeface="Helvetica Neue"/>
              <a:buChar char="-"/>
              <a:defRPr sz="3000">
                <a:solidFill>
                  <a:srgbClr val="4B4B4B"/>
                </a:solidFill>
              </a:defRPr>
            </a:pPr>
          </a:p>
          <a:p>
            <a:pPr marL="330200" indent="-330200" algn="l">
              <a:buSzPct val="75000"/>
              <a:buFont typeface="Helvetica Neue"/>
              <a:buChar char="-"/>
              <a:defRPr sz="3000">
                <a:solidFill>
                  <a:srgbClr val="4B4B4B"/>
                </a:solidFill>
              </a:defRPr>
            </a:pPr>
            <a:r>
              <a:rPr b="1">
                <a:latin typeface="Helvetica Neue"/>
                <a:ea typeface="Helvetica Neue"/>
                <a:cs typeface="Helvetica Neue"/>
                <a:sym typeface="Helvetica Neue"/>
              </a:rPr>
              <a:t>Machine Learning-Based Pricing</a:t>
            </a:r>
            <a:r>
              <a:t>: Combine Quant probabilistic pricing methods with Machine Learning-based estimators.</a:t>
            </a:r>
          </a:p>
          <a:p>
            <a:pPr marL="330200" indent="-330200" algn="l">
              <a:buSzPct val="75000"/>
              <a:buFont typeface="Helvetica Neue"/>
              <a:buChar char="-"/>
              <a:defRPr sz="3000">
                <a:solidFill>
                  <a:srgbClr val="4B4B4B"/>
                </a:solidFill>
              </a:defRPr>
            </a:pPr>
          </a:p>
          <a:p>
            <a:pPr marL="330200" indent="-330200" algn="l">
              <a:buSzPct val="75000"/>
              <a:buFont typeface="Helvetica Neue"/>
              <a:buChar char="-"/>
              <a:defRPr sz="3000">
                <a:solidFill>
                  <a:srgbClr val="4B4B4B"/>
                </a:solidFill>
              </a:defRPr>
            </a:pPr>
            <a:r>
              <a:rPr b="1">
                <a:latin typeface="Helvetica Neue"/>
                <a:ea typeface="Helvetica Neue"/>
                <a:cs typeface="Helvetica Neue"/>
                <a:sym typeface="Helvetica Neue"/>
              </a:rPr>
              <a:t>Identifying Trading Opportunities</a:t>
            </a:r>
            <a:r>
              <a:t>: Automatically compare market patterns to historically similar trading charts.</a:t>
            </a:r>
          </a:p>
        </p:txBody>
      </p:sp>
      <p:sp>
        <p:nvSpPr>
          <p:cNvPr id="340" name="Bottlenecks (non-exhaustive)…"/>
          <p:cNvSpPr txBox="1"/>
          <p:nvPr/>
        </p:nvSpPr>
        <p:spPr>
          <a:xfrm>
            <a:off x="13713203" y="3606519"/>
            <a:ext cx="9893301" cy="1487550"/>
          </a:xfrm>
          <a:prstGeom prst="rect">
            <a:avLst/>
          </a:prstGeom>
          <a:gradFill>
            <a:gsLst>
              <a:gs pos="0">
                <a:srgbClr val="FFFFFF"/>
              </a:gs>
              <a:gs pos="100000">
                <a:srgbClr val="E4E5E5"/>
              </a:gs>
            </a:gsLst>
            <a:lin ang="5400000"/>
          </a:gra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sz="3500">
                <a:solidFill>
                  <a:srgbClr val="4B4B4B"/>
                </a:solidFill>
              </a:defRPr>
            </a:pPr>
            <a:r>
              <a:t>Bottlenecks (non-exhaustive)</a:t>
            </a:r>
          </a:p>
          <a:p>
            <a:pPr>
              <a:defRPr sz="2600">
                <a:solidFill>
                  <a:srgbClr val="4B4B4B"/>
                </a:solidFill>
              </a:defRPr>
            </a:pPr>
          </a:p>
          <a:p>
            <a:pPr>
              <a:defRPr sz="3000">
                <a:solidFill>
                  <a:srgbClr val="4B4B4B"/>
                </a:solidFill>
              </a:defRPr>
            </a:pPr>
            <a:r>
              <a:t>Attention, Speed, Risk Limits, Latency, Emotion, …</a:t>
            </a:r>
          </a:p>
        </p:txBody>
      </p:sp>
      <p:sp>
        <p:nvSpPr>
          <p:cNvPr id="341" name="Where are the bottlenecks in the traditional process?…"/>
          <p:cNvSpPr/>
          <p:nvPr/>
        </p:nvSpPr>
        <p:spPr>
          <a:xfrm>
            <a:off x="802304" y="9567140"/>
            <a:ext cx="12064243" cy="3152171"/>
          </a:xfrm>
          <a:prstGeom prst="roundRect">
            <a:avLst>
              <a:gd name="adj" fmla="val 15827"/>
            </a:avLst>
          </a:prstGeom>
          <a:solidFill>
            <a:srgbClr val="8BB7E9">
              <a:alpha val="33596"/>
            </a:srgb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p>
            <a:pPr>
              <a:defRPr sz="3000">
                <a:solidFill>
                  <a:srgbClr val="7E8080"/>
                </a:solidFill>
              </a:defRPr>
            </a:pPr>
            <a:r>
              <a:t>Where are the </a:t>
            </a:r>
            <a:r>
              <a:rPr b="1">
                <a:latin typeface="Helvetica Neue"/>
                <a:ea typeface="Helvetica Neue"/>
                <a:cs typeface="Helvetica Neue"/>
                <a:sym typeface="Helvetica Neue"/>
              </a:rPr>
              <a:t>bottlenecks</a:t>
            </a:r>
            <a:r>
              <a:t> in the traditional process?</a:t>
            </a:r>
          </a:p>
          <a:p>
            <a:pPr>
              <a:defRPr sz="3000">
                <a:solidFill>
                  <a:srgbClr val="7E8080"/>
                </a:solidFill>
              </a:defRPr>
            </a:pPr>
          </a:p>
          <a:p>
            <a:pPr>
              <a:defRPr sz="3000">
                <a:solidFill>
                  <a:srgbClr val="7E8080"/>
                </a:solidFill>
              </a:defRPr>
            </a:pPr>
            <a:r>
              <a:t>What is stopping the Bank from </a:t>
            </a:r>
            <a:r>
              <a:rPr b="1">
                <a:latin typeface="Helvetica Neue"/>
                <a:ea typeface="Helvetica Neue"/>
                <a:cs typeface="Helvetica Neue"/>
                <a:sym typeface="Helvetica Neue"/>
              </a:rPr>
              <a:t>scaling</a:t>
            </a:r>
            <a:r>
              <a:t> its action?</a:t>
            </a:r>
          </a:p>
          <a:p>
            <a:pPr>
              <a:defRPr sz="3000">
                <a:solidFill>
                  <a:srgbClr val="7E8080"/>
                </a:solidFill>
              </a:defRPr>
            </a:pPr>
          </a:p>
          <a:p>
            <a:pPr>
              <a:defRPr sz="3000">
                <a:solidFill>
                  <a:srgbClr val="7E8080"/>
                </a:solidFill>
              </a:defRPr>
            </a:pPr>
            <a:r>
              <a:t>Which parts of the traditional process would benefit from being </a:t>
            </a:r>
            <a:r>
              <a:rPr b="1">
                <a:latin typeface="Helvetica Neue"/>
                <a:ea typeface="Helvetica Neue"/>
                <a:cs typeface="Helvetica Neue"/>
                <a:sym typeface="Helvetica Neue"/>
              </a:rPr>
              <a:t>data-driven</a:t>
            </a:r>
            <a:r>
              <a:t>?</a:t>
            </a:r>
          </a:p>
        </p:txBody>
      </p:sp>
      <p:sp>
        <p:nvSpPr>
          <p:cNvPr id="342" name="The trader is a human expert in anticipating price or volatility fluctuations for a given market.   They have experience, know the market and get pricing assistance from quants.   They use their knowledge and intuition to time the trade and get the best "/>
          <p:cNvSpPr txBox="1"/>
          <p:nvPr>
            <p:ph type="body" sz="quarter" idx="1"/>
          </p:nvPr>
        </p:nvSpPr>
        <p:spPr>
          <a:xfrm>
            <a:off x="735862" y="3606601"/>
            <a:ext cx="6040439" cy="5506426"/>
          </a:xfrm>
          <a:prstGeom prst="rect">
            <a:avLst/>
          </a:prstGeom>
        </p:spPr>
        <p:txBody>
          <a:bodyPr/>
          <a:lstStyle/>
          <a:p>
            <a:pPr marL="0" indent="0">
              <a:buSzTx/>
              <a:buFontTx/>
              <a:buNone/>
              <a:defRPr sz="3100"/>
            </a:pPr>
            <a:r>
              <a:t>The </a:t>
            </a:r>
            <a:r>
              <a:rPr>
                <a:solidFill>
                  <a:srgbClr val="782204"/>
                </a:solidFill>
              </a:rPr>
              <a:t>trader</a:t>
            </a:r>
            <a:r>
              <a:t> is a </a:t>
            </a:r>
            <a:r>
              <a:rPr>
                <a:solidFill>
                  <a:srgbClr val="782204"/>
                </a:solidFill>
              </a:rPr>
              <a:t>human expert</a:t>
            </a:r>
            <a:r>
              <a:t> in anticipating price or volatility fluctuations for a given market. </a:t>
            </a:r>
            <a:br/>
            <a:br/>
            <a:r>
              <a:t>They have experience, know the market and get pricing assistance from quants. </a:t>
            </a:r>
            <a:br/>
            <a:br/>
            <a:r>
              <a:t>They use their </a:t>
            </a:r>
            <a:r>
              <a:rPr>
                <a:solidFill>
                  <a:srgbClr val="782204"/>
                </a:solidFill>
              </a:rPr>
              <a:t>knowledge</a:t>
            </a:r>
            <a:r>
              <a:t> and </a:t>
            </a:r>
            <a:r>
              <a:rPr>
                <a:solidFill>
                  <a:srgbClr val="782204"/>
                </a:solidFill>
              </a:rPr>
              <a:t>intuition</a:t>
            </a:r>
            <a:r>
              <a:t> to time the trade and get the best possible price.</a:t>
            </a:r>
          </a:p>
        </p:txBody>
      </p:sp>
      <p:pic>
        <p:nvPicPr>
          <p:cNvPr id="343" name="Image" descr="Image"/>
          <p:cNvPicPr>
            <a:picLocks noChangeAspect="1"/>
          </p:cNvPicPr>
          <p:nvPr/>
        </p:nvPicPr>
        <p:blipFill>
          <a:blip r:embed="rId2">
            <a:extLst/>
          </a:blip>
          <a:srcRect l="14736" t="0" r="26310" b="0"/>
          <a:stretch>
            <a:fillRect/>
          </a:stretch>
        </p:blipFill>
        <p:spPr>
          <a:xfrm>
            <a:off x="7025369" y="3751629"/>
            <a:ext cx="5714528" cy="5088995"/>
          </a:xfrm>
          <a:prstGeom prst="rect">
            <a:avLst/>
          </a:prstGeom>
          <a:ln w="12700">
            <a:miter lim="400000"/>
          </a:ln>
        </p:spPr>
      </p:pic>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5" name="Trading Case Study: Lifecycle of a Trade - Trade Validation"/>
          <p:cNvSpPr txBox="1"/>
          <p:nvPr>
            <p:ph type="title"/>
          </p:nvPr>
        </p:nvSpPr>
        <p:spPr>
          <a:prstGeom prst="rect">
            <a:avLst/>
          </a:prstGeom>
        </p:spPr>
        <p:txBody>
          <a:bodyPr/>
          <a:lstStyle/>
          <a:p>
            <a:pPr/>
            <a:r>
              <a:t>Trading Case Study: Lifecycle of a Trade - Trade Validation</a:t>
            </a:r>
          </a:p>
        </p:txBody>
      </p:sp>
      <p:sp>
        <p:nvSpPr>
          <p:cNvPr id="346" name="Where are the bottlenecks in the traditional process?…"/>
          <p:cNvSpPr/>
          <p:nvPr/>
        </p:nvSpPr>
        <p:spPr>
          <a:xfrm>
            <a:off x="802304" y="9567140"/>
            <a:ext cx="12064243" cy="3152171"/>
          </a:xfrm>
          <a:prstGeom prst="roundRect">
            <a:avLst>
              <a:gd name="adj" fmla="val 15827"/>
            </a:avLst>
          </a:prstGeom>
          <a:solidFill>
            <a:srgbClr val="8BB7E9">
              <a:alpha val="33596"/>
            </a:srgb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p>
            <a:pPr>
              <a:defRPr sz="3000">
                <a:solidFill>
                  <a:srgbClr val="7E8080"/>
                </a:solidFill>
              </a:defRPr>
            </a:pPr>
            <a:r>
              <a:t>Where are the </a:t>
            </a:r>
            <a:r>
              <a:rPr b="1">
                <a:latin typeface="Helvetica Neue"/>
                <a:ea typeface="Helvetica Neue"/>
                <a:cs typeface="Helvetica Neue"/>
                <a:sym typeface="Helvetica Neue"/>
              </a:rPr>
              <a:t>bottlenecks</a:t>
            </a:r>
            <a:r>
              <a:t> in the traditional process?</a:t>
            </a:r>
          </a:p>
          <a:p>
            <a:pPr>
              <a:defRPr sz="3000">
                <a:solidFill>
                  <a:srgbClr val="7E8080"/>
                </a:solidFill>
              </a:defRPr>
            </a:pPr>
          </a:p>
          <a:p>
            <a:pPr>
              <a:defRPr sz="3000">
                <a:solidFill>
                  <a:srgbClr val="7E8080"/>
                </a:solidFill>
              </a:defRPr>
            </a:pPr>
            <a:r>
              <a:t>What is stopping the Bank from </a:t>
            </a:r>
            <a:r>
              <a:rPr b="1">
                <a:latin typeface="Helvetica Neue"/>
                <a:ea typeface="Helvetica Neue"/>
                <a:cs typeface="Helvetica Neue"/>
                <a:sym typeface="Helvetica Neue"/>
              </a:rPr>
              <a:t>scaling</a:t>
            </a:r>
            <a:r>
              <a:t> its action?</a:t>
            </a:r>
          </a:p>
          <a:p>
            <a:pPr>
              <a:defRPr sz="3000">
                <a:solidFill>
                  <a:srgbClr val="7E8080"/>
                </a:solidFill>
              </a:defRPr>
            </a:pPr>
          </a:p>
          <a:p>
            <a:pPr>
              <a:defRPr sz="3000">
                <a:solidFill>
                  <a:srgbClr val="7E8080"/>
                </a:solidFill>
              </a:defRPr>
            </a:pPr>
            <a:r>
              <a:t>Which parts of the traditional process would benefit from being </a:t>
            </a:r>
            <a:r>
              <a:rPr b="1">
                <a:latin typeface="Helvetica Neue"/>
                <a:ea typeface="Helvetica Neue"/>
                <a:cs typeface="Helvetica Neue"/>
                <a:sym typeface="Helvetica Neue"/>
              </a:rPr>
              <a:t>data-driven</a:t>
            </a:r>
            <a:r>
              <a:t>?</a:t>
            </a:r>
          </a:p>
        </p:txBody>
      </p:sp>
      <p:sp>
        <p:nvSpPr>
          <p:cNvPr id="347" name="Operational teams reconcile information from the trade with the counterpart. Buyer and seller send each other documentation with the agreed upon details.…"/>
          <p:cNvSpPr txBox="1"/>
          <p:nvPr>
            <p:ph type="body" sz="quarter" idx="1"/>
          </p:nvPr>
        </p:nvSpPr>
        <p:spPr>
          <a:xfrm>
            <a:off x="735862" y="3606601"/>
            <a:ext cx="6040439" cy="5506426"/>
          </a:xfrm>
          <a:prstGeom prst="rect">
            <a:avLst/>
          </a:prstGeom>
        </p:spPr>
        <p:txBody>
          <a:bodyPr/>
          <a:lstStyle/>
          <a:p>
            <a:pPr marL="0" indent="0" defTabSz="808990">
              <a:spcBef>
                <a:spcPts val="5700"/>
              </a:spcBef>
              <a:buSzTx/>
              <a:buFontTx/>
              <a:buNone/>
              <a:defRPr sz="3038"/>
            </a:pPr>
            <a:r>
              <a:t>Operational teams </a:t>
            </a:r>
            <a:r>
              <a:rPr>
                <a:solidFill>
                  <a:srgbClr val="782204"/>
                </a:solidFill>
              </a:rPr>
              <a:t>reconcile information</a:t>
            </a:r>
            <a:r>
              <a:t> from the trade with the counterpart. Buyer and seller send each other documentation with the agreed upon details.</a:t>
            </a:r>
          </a:p>
          <a:p>
            <a:pPr marL="0" indent="0" defTabSz="808990">
              <a:spcBef>
                <a:spcPts val="5700"/>
              </a:spcBef>
              <a:buSzTx/>
              <a:buFontTx/>
              <a:buNone/>
              <a:defRPr sz="3038"/>
            </a:pPr>
            <a:r>
              <a:t>Ops. teams </a:t>
            </a:r>
            <a:r>
              <a:rPr>
                <a:solidFill>
                  <a:srgbClr val="782204"/>
                </a:solidFill>
              </a:rPr>
              <a:t>verify</a:t>
            </a:r>
            <a:r>
              <a:t> that both parties have the exact same information. In some cases, they have two days to </a:t>
            </a:r>
            <a:r>
              <a:rPr>
                <a:solidFill>
                  <a:srgbClr val="782204"/>
                </a:solidFill>
              </a:rPr>
              <a:t>validate the details</a:t>
            </a:r>
            <a:r>
              <a:t> and </a:t>
            </a:r>
            <a:r>
              <a:rPr>
                <a:solidFill>
                  <a:srgbClr val="782204"/>
                </a:solidFill>
              </a:rPr>
              <a:t>disclose</a:t>
            </a:r>
            <a:r>
              <a:t> the trade to government entities.</a:t>
            </a:r>
          </a:p>
        </p:txBody>
      </p:sp>
      <p:pic>
        <p:nvPicPr>
          <p:cNvPr id="348" name="Image" descr="Image"/>
          <p:cNvPicPr>
            <a:picLocks noChangeAspect="1"/>
          </p:cNvPicPr>
          <p:nvPr/>
        </p:nvPicPr>
        <p:blipFill>
          <a:blip r:embed="rId2">
            <a:extLst/>
          </a:blip>
          <a:srcRect l="22802" t="0" r="0" b="0"/>
          <a:stretch>
            <a:fillRect/>
          </a:stretch>
        </p:blipFill>
        <p:spPr>
          <a:xfrm>
            <a:off x="7039423" y="3728568"/>
            <a:ext cx="5853381" cy="4885207"/>
          </a:xfrm>
          <a:prstGeom prst="rect">
            <a:avLst/>
          </a:prstGeom>
          <a:ln w="12700">
            <a:miter lim="400000"/>
          </a:ln>
        </p:spPr>
      </p:pic>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0" name="Trading Case Study: Lifecycle of a Trade - Trade Validation"/>
          <p:cNvSpPr txBox="1"/>
          <p:nvPr>
            <p:ph type="title"/>
          </p:nvPr>
        </p:nvSpPr>
        <p:spPr>
          <a:prstGeom prst="rect">
            <a:avLst/>
          </a:prstGeom>
        </p:spPr>
        <p:txBody>
          <a:bodyPr/>
          <a:lstStyle/>
          <a:p>
            <a:pPr/>
            <a:r>
              <a:t>Trading Case Study: Lifecycle of a Trade - Trade Validation</a:t>
            </a:r>
          </a:p>
        </p:txBody>
      </p:sp>
      <p:sp>
        <p:nvSpPr>
          <p:cNvPr id="351" name="How can AI help?…"/>
          <p:cNvSpPr txBox="1"/>
          <p:nvPr/>
        </p:nvSpPr>
        <p:spPr>
          <a:xfrm>
            <a:off x="13716142" y="6490787"/>
            <a:ext cx="9887422" cy="6097650"/>
          </a:xfrm>
          <a:prstGeom prst="rect">
            <a:avLst/>
          </a:prstGeom>
          <a:gradFill>
            <a:gsLst>
              <a:gs pos="0">
                <a:srgbClr val="FFFFFF"/>
              </a:gs>
              <a:gs pos="100000">
                <a:srgbClr val="E4E5E5"/>
              </a:gs>
            </a:gsLst>
            <a:lin ang="5400000"/>
          </a:gra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sz="3500">
                <a:solidFill>
                  <a:srgbClr val="4B4B4B"/>
                </a:solidFill>
              </a:defRPr>
            </a:pPr>
            <a:r>
              <a:t>How can AI help?</a:t>
            </a:r>
          </a:p>
          <a:p>
            <a:pPr>
              <a:defRPr sz="2600">
                <a:solidFill>
                  <a:srgbClr val="4B4B4B"/>
                </a:solidFill>
              </a:defRPr>
            </a:pPr>
          </a:p>
          <a:p>
            <a:pPr marL="330200" indent="-330200" algn="l">
              <a:buSzPct val="75000"/>
              <a:buFont typeface="Helvetica Neue"/>
              <a:buChar char="-"/>
              <a:defRPr sz="3000">
                <a:solidFill>
                  <a:srgbClr val="4B4B4B"/>
                </a:solidFill>
              </a:defRPr>
            </a:pPr>
            <a:r>
              <a:rPr b="1">
                <a:latin typeface="Helvetica Neue"/>
                <a:ea typeface="Helvetica Neue"/>
                <a:cs typeface="Helvetica Neue"/>
                <a:sym typeface="Helvetica Neue"/>
              </a:rPr>
              <a:t>Automated Trade Detail Extraction</a:t>
            </a:r>
            <a:r>
              <a:t>: Document Understanding algorithms extract prices, amounts, and dates from PDF &amp; images.</a:t>
            </a:r>
          </a:p>
          <a:p>
            <a:pPr marL="330200" indent="-330200" algn="l">
              <a:buSzPct val="75000"/>
              <a:buFont typeface="Helvetica Neue"/>
              <a:buChar char="-"/>
              <a:defRPr sz="3000">
                <a:solidFill>
                  <a:srgbClr val="4B4B4B"/>
                </a:solidFill>
              </a:defRPr>
            </a:pPr>
          </a:p>
          <a:p>
            <a:pPr marL="330200" indent="-330200" algn="l">
              <a:buSzPct val="75000"/>
              <a:buFont typeface="Helvetica Neue"/>
              <a:buChar char="-"/>
              <a:defRPr sz="3000">
                <a:solidFill>
                  <a:srgbClr val="4B4B4B"/>
                </a:solidFill>
              </a:defRPr>
            </a:pPr>
            <a:r>
              <a:rPr b="1">
                <a:latin typeface="Helvetica Neue"/>
                <a:ea typeface="Helvetica Neue"/>
                <a:cs typeface="Helvetica Neue"/>
                <a:sym typeface="Helvetica Neue"/>
              </a:rPr>
              <a:t>Document Management</a:t>
            </a:r>
            <a:r>
              <a:t>: Classification algorithms automatically categorize document types (invoice, contract, bill of lading, …).</a:t>
            </a:r>
          </a:p>
          <a:p>
            <a:pPr marL="330200" indent="-330200" algn="l">
              <a:buSzPct val="75000"/>
              <a:buFont typeface="Helvetica Neue"/>
              <a:buChar char="-"/>
              <a:defRPr sz="3000">
                <a:solidFill>
                  <a:srgbClr val="4B4B4B"/>
                </a:solidFill>
              </a:defRPr>
            </a:pPr>
          </a:p>
          <a:p>
            <a:pPr marL="330200" indent="-330200" algn="l">
              <a:buSzPct val="75000"/>
              <a:buFont typeface="Helvetica Neue"/>
              <a:buChar char="-"/>
              <a:defRPr sz="3000">
                <a:solidFill>
                  <a:srgbClr val="4B4B4B"/>
                </a:solidFill>
              </a:defRPr>
            </a:pPr>
            <a:r>
              <a:rPr b="1">
                <a:latin typeface="Helvetica Neue"/>
                <a:ea typeface="Helvetica Neue"/>
                <a:cs typeface="Helvetica Neue"/>
                <a:sym typeface="Helvetica Neue"/>
              </a:rPr>
              <a:t>Anomaly Detection</a:t>
            </a:r>
            <a:r>
              <a:t>: Algorithms can automatically flag documents with missing or incorrect information.</a:t>
            </a:r>
          </a:p>
        </p:txBody>
      </p:sp>
      <p:sp>
        <p:nvSpPr>
          <p:cNvPr id="352" name="Bottlenecks (non-exhaustive)…"/>
          <p:cNvSpPr txBox="1"/>
          <p:nvPr/>
        </p:nvSpPr>
        <p:spPr>
          <a:xfrm>
            <a:off x="13713203" y="3606519"/>
            <a:ext cx="9893301" cy="1487550"/>
          </a:xfrm>
          <a:prstGeom prst="rect">
            <a:avLst/>
          </a:prstGeom>
          <a:gradFill>
            <a:gsLst>
              <a:gs pos="0">
                <a:srgbClr val="FFFFFF"/>
              </a:gs>
              <a:gs pos="100000">
                <a:srgbClr val="E4E5E5"/>
              </a:gs>
            </a:gsLst>
            <a:lin ang="5400000"/>
          </a:gra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sz="3500">
                <a:solidFill>
                  <a:srgbClr val="4B4B4B"/>
                </a:solidFill>
              </a:defRPr>
            </a:pPr>
            <a:r>
              <a:t>Bottlenecks (non-exhaustive)</a:t>
            </a:r>
          </a:p>
          <a:p>
            <a:pPr>
              <a:defRPr sz="2600">
                <a:solidFill>
                  <a:srgbClr val="4B4B4B"/>
                </a:solidFill>
              </a:defRPr>
            </a:pPr>
          </a:p>
          <a:p>
            <a:pPr>
              <a:defRPr sz="3000">
                <a:solidFill>
                  <a:srgbClr val="4B4B4B"/>
                </a:solidFill>
              </a:defRPr>
            </a:pPr>
            <a:r>
              <a:t>Time, Complexity, Documentation Errors, …</a:t>
            </a:r>
          </a:p>
        </p:txBody>
      </p:sp>
      <p:sp>
        <p:nvSpPr>
          <p:cNvPr id="353" name="Where are the bottlenecks in the traditional process?…"/>
          <p:cNvSpPr/>
          <p:nvPr/>
        </p:nvSpPr>
        <p:spPr>
          <a:xfrm>
            <a:off x="802304" y="9567140"/>
            <a:ext cx="12064243" cy="3152171"/>
          </a:xfrm>
          <a:prstGeom prst="roundRect">
            <a:avLst>
              <a:gd name="adj" fmla="val 15827"/>
            </a:avLst>
          </a:prstGeom>
          <a:solidFill>
            <a:srgbClr val="8BB7E9">
              <a:alpha val="33596"/>
            </a:srgb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p>
            <a:pPr>
              <a:defRPr sz="3000">
                <a:solidFill>
                  <a:srgbClr val="7E8080"/>
                </a:solidFill>
              </a:defRPr>
            </a:pPr>
            <a:r>
              <a:t>Where are the </a:t>
            </a:r>
            <a:r>
              <a:rPr b="1">
                <a:latin typeface="Helvetica Neue"/>
                <a:ea typeface="Helvetica Neue"/>
                <a:cs typeface="Helvetica Neue"/>
                <a:sym typeface="Helvetica Neue"/>
              </a:rPr>
              <a:t>bottlenecks</a:t>
            </a:r>
            <a:r>
              <a:t> in the traditional process?</a:t>
            </a:r>
          </a:p>
          <a:p>
            <a:pPr>
              <a:defRPr sz="3000">
                <a:solidFill>
                  <a:srgbClr val="7E8080"/>
                </a:solidFill>
              </a:defRPr>
            </a:pPr>
          </a:p>
          <a:p>
            <a:pPr>
              <a:defRPr sz="3000">
                <a:solidFill>
                  <a:srgbClr val="7E8080"/>
                </a:solidFill>
              </a:defRPr>
            </a:pPr>
            <a:r>
              <a:t>What is stopping the Bank from </a:t>
            </a:r>
            <a:r>
              <a:rPr b="1">
                <a:latin typeface="Helvetica Neue"/>
                <a:ea typeface="Helvetica Neue"/>
                <a:cs typeface="Helvetica Neue"/>
                <a:sym typeface="Helvetica Neue"/>
              </a:rPr>
              <a:t>scaling</a:t>
            </a:r>
            <a:r>
              <a:t> its action?</a:t>
            </a:r>
          </a:p>
          <a:p>
            <a:pPr>
              <a:defRPr sz="3000">
                <a:solidFill>
                  <a:srgbClr val="7E8080"/>
                </a:solidFill>
              </a:defRPr>
            </a:pPr>
          </a:p>
          <a:p>
            <a:pPr>
              <a:defRPr sz="3000">
                <a:solidFill>
                  <a:srgbClr val="7E8080"/>
                </a:solidFill>
              </a:defRPr>
            </a:pPr>
            <a:r>
              <a:t>Which parts of the traditional process would benefit from being </a:t>
            </a:r>
            <a:r>
              <a:rPr b="1">
                <a:latin typeface="Helvetica Neue"/>
                <a:ea typeface="Helvetica Neue"/>
                <a:cs typeface="Helvetica Neue"/>
                <a:sym typeface="Helvetica Neue"/>
              </a:rPr>
              <a:t>data-driven</a:t>
            </a:r>
            <a:r>
              <a:t>?</a:t>
            </a:r>
          </a:p>
        </p:txBody>
      </p:sp>
      <p:sp>
        <p:nvSpPr>
          <p:cNvPr id="354" name="Operational teams reconcile information from the trade with the counterpart. Buyer and seller send each other documentation with the agreed upon details.…"/>
          <p:cNvSpPr txBox="1"/>
          <p:nvPr>
            <p:ph type="body" sz="quarter" idx="1"/>
          </p:nvPr>
        </p:nvSpPr>
        <p:spPr>
          <a:xfrm>
            <a:off x="735862" y="3606601"/>
            <a:ext cx="6040439" cy="5506426"/>
          </a:xfrm>
          <a:prstGeom prst="rect">
            <a:avLst/>
          </a:prstGeom>
        </p:spPr>
        <p:txBody>
          <a:bodyPr/>
          <a:lstStyle/>
          <a:p>
            <a:pPr marL="0" indent="0" defTabSz="808990">
              <a:spcBef>
                <a:spcPts val="5700"/>
              </a:spcBef>
              <a:buSzTx/>
              <a:buFontTx/>
              <a:buNone/>
              <a:defRPr sz="3038"/>
            </a:pPr>
            <a:r>
              <a:t>Operational teams </a:t>
            </a:r>
            <a:r>
              <a:rPr>
                <a:solidFill>
                  <a:srgbClr val="782204"/>
                </a:solidFill>
              </a:rPr>
              <a:t>reconcile information</a:t>
            </a:r>
            <a:r>
              <a:t> from the trade with the counterpart. Buyer and seller send each other documentation with the agreed upon details.</a:t>
            </a:r>
          </a:p>
          <a:p>
            <a:pPr marL="0" indent="0" defTabSz="808990">
              <a:spcBef>
                <a:spcPts val="5700"/>
              </a:spcBef>
              <a:buSzTx/>
              <a:buFontTx/>
              <a:buNone/>
              <a:defRPr sz="3038"/>
            </a:pPr>
            <a:r>
              <a:t>Ops. teams </a:t>
            </a:r>
            <a:r>
              <a:rPr>
                <a:solidFill>
                  <a:srgbClr val="782204"/>
                </a:solidFill>
              </a:rPr>
              <a:t>verify</a:t>
            </a:r>
            <a:r>
              <a:t> that both parties have the exact same information. In some cases, they have two days to </a:t>
            </a:r>
            <a:r>
              <a:rPr>
                <a:solidFill>
                  <a:srgbClr val="782204"/>
                </a:solidFill>
              </a:rPr>
              <a:t>validate the details</a:t>
            </a:r>
            <a:r>
              <a:t> and </a:t>
            </a:r>
            <a:r>
              <a:rPr>
                <a:solidFill>
                  <a:srgbClr val="782204"/>
                </a:solidFill>
              </a:rPr>
              <a:t>disclose</a:t>
            </a:r>
            <a:r>
              <a:t> the trade to government entities.</a:t>
            </a:r>
          </a:p>
        </p:txBody>
      </p:sp>
      <p:pic>
        <p:nvPicPr>
          <p:cNvPr id="355" name="Image" descr="Image"/>
          <p:cNvPicPr>
            <a:picLocks noChangeAspect="1"/>
          </p:cNvPicPr>
          <p:nvPr/>
        </p:nvPicPr>
        <p:blipFill>
          <a:blip r:embed="rId2">
            <a:extLst/>
          </a:blip>
          <a:srcRect l="22802" t="0" r="0" b="0"/>
          <a:stretch>
            <a:fillRect/>
          </a:stretch>
        </p:blipFill>
        <p:spPr>
          <a:xfrm>
            <a:off x="7039423" y="3728568"/>
            <a:ext cx="5853381" cy="4885207"/>
          </a:xfrm>
          <a:prstGeom prst="rect">
            <a:avLst/>
          </a:prstGeom>
          <a:ln w="12700">
            <a:miter lim="400000"/>
          </a:ln>
        </p:spPr>
      </p:pic>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7" name="Trading Case Study: Lifecycle of a Trade - Know Your Customer"/>
          <p:cNvSpPr txBox="1"/>
          <p:nvPr>
            <p:ph type="title"/>
          </p:nvPr>
        </p:nvSpPr>
        <p:spPr>
          <a:prstGeom prst="rect">
            <a:avLst/>
          </a:prstGeom>
        </p:spPr>
        <p:txBody>
          <a:bodyPr/>
          <a:lstStyle/>
          <a:p>
            <a:pPr/>
            <a:r>
              <a:t>Trading Case Study: Lifecycle of a Trade - Know Your Customer</a:t>
            </a:r>
          </a:p>
        </p:txBody>
      </p:sp>
      <p:sp>
        <p:nvSpPr>
          <p:cNvPr id="358" name="Where are the bottlenecks in the traditional process?…"/>
          <p:cNvSpPr/>
          <p:nvPr/>
        </p:nvSpPr>
        <p:spPr>
          <a:xfrm>
            <a:off x="802304" y="9567140"/>
            <a:ext cx="12064243" cy="3152171"/>
          </a:xfrm>
          <a:prstGeom prst="roundRect">
            <a:avLst>
              <a:gd name="adj" fmla="val 15827"/>
            </a:avLst>
          </a:prstGeom>
          <a:solidFill>
            <a:srgbClr val="8BB7E9">
              <a:alpha val="33596"/>
            </a:srgb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p>
            <a:pPr>
              <a:defRPr sz="3000">
                <a:solidFill>
                  <a:srgbClr val="7E8080"/>
                </a:solidFill>
              </a:defRPr>
            </a:pPr>
            <a:r>
              <a:t>Where are the </a:t>
            </a:r>
            <a:r>
              <a:rPr b="1">
                <a:latin typeface="Helvetica Neue"/>
                <a:ea typeface="Helvetica Neue"/>
                <a:cs typeface="Helvetica Neue"/>
                <a:sym typeface="Helvetica Neue"/>
              </a:rPr>
              <a:t>bottlenecks</a:t>
            </a:r>
            <a:r>
              <a:t> in the traditional process?</a:t>
            </a:r>
          </a:p>
          <a:p>
            <a:pPr>
              <a:defRPr sz="3000">
                <a:solidFill>
                  <a:srgbClr val="7E8080"/>
                </a:solidFill>
              </a:defRPr>
            </a:pPr>
          </a:p>
          <a:p>
            <a:pPr>
              <a:defRPr sz="3000">
                <a:solidFill>
                  <a:srgbClr val="7E8080"/>
                </a:solidFill>
              </a:defRPr>
            </a:pPr>
            <a:r>
              <a:t>What is stopping the Bank from </a:t>
            </a:r>
            <a:r>
              <a:rPr b="1">
                <a:latin typeface="Helvetica Neue"/>
                <a:ea typeface="Helvetica Neue"/>
                <a:cs typeface="Helvetica Neue"/>
                <a:sym typeface="Helvetica Neue"/>
              </a:rPr>
              <a:t>scaling</a:t>
            </a:r>
            <a:r>
              <a:t> its action?</a:t>
            </a:r>
          </a:p>
          <a:p>
            <a:pPr>
              <a:defRPr sz="3000">
                <a:solidFill>
                  <a:srgbClr val="7E8080"/>
                </a:solidFill>
              </a:defRPr>
            </a:pPr>
          </a:p>
          <a:p>
            <a:pPr>
              <a:defRPr sz="3000">
                <a:solidFill>
                  <a:srgbClr val="7E8080"/>
                </a:solidFill>
              </a:defRPr>
            </a:pPr>
            <a:r>
              <a:t>Which parts of the traditional process would benefit from being </a:t>
            </a:r>
            <a:r>
              <a:rPr b="1">
                <a:latin typeface="Helvetica Neue"/>
                <a:ea typeface="Helvetica Neue"/>
                <a:cs typeface="Helvetica Neue"/>
                <a:sym typeface="Helvetica Neue"/>
              </a:rPr>
              <a:t>data-driven</a:t>
            </a:r>
            <a:r>
              <a:t>?</a:t>
            </a:r>
          </a:p>
        </p:txBody>
      </p:sp>
      <p:pic>
        <p:nvPicPr>
          <p:cNvPr id="359" name="Image" descr="Image"/>
          <p:cNvPicPr>
            <a:picLocks noChangeAspect="1"/>
          </p:cNvPicPr>
          <p:nvPr/>
        </p:nvPicPr>
        <p:blipFill>
          <a:blip r:embed="rId2">
            <a:extLst/>
          </a:blip>
          <a:stretch>
            <a:fillRect/>
          </a:stretch>
        </p:blipFill>
        <p:spPr>
          <a:xfrm>
            <a:off x="7384306" y="3844189"/>
            <a:ext cx="6205192" cy="4653894"/>
          </a:xfrm>
          <a:prstGeom prst="rect">
            <a:avLst/>
          </a:prstGeom>
          <a:ln w="12700">
            <a:miter lim="400000"/>
          </a:ln>
        </p:spPr>
      </p:pic>
      <p:sp>
        <p:nvSpPr>
          <p:cNvPr id="360" name="Every trade transiting through a Bank is screened. Brokers found guilty of approving transactions involving sanctioned entities can be fined.  Banks must collect identifiable details such as personal information. These identifiers are crossed with public"/>
          <p:cNvSpPr txBox="1"/>
          <p:nvPr>
            <p:ph type="body" sz="quarter" idx="1"/>
          </p:nvPr>
        </p:nvSpPr>
        <p:spPr>
          <a:xfrm>
            <a:off x="735862" y="3606601"/>
            <a:ext cx="6928939" cy="5509757"/>
          </a:xfrm>
          <a:prstGeom prst="rect">
            <a:avLst/>
          </a:prstGeom>
        </p:spPr>
        <p:txBody>
          <a:bodyPr/>
          <a:lstStyle/>
          <a:p>
            <a:pPr marL="0" indent="0" defTabSz="742950">
              <a:spcBef>
                <a:spcPts val="5300"/>
              </a:spcBef>
              <a:buSzTx/>
              <a:buFontTx/>
              <a:buNone/>
              <a:defRPr sz="2790"/>
            </a:pPr>
            <a:r>
              <a:t>Every trade transiting through a Bank is </a:t>
            </a:r>
            <a:r>
              <a:rPr>
                <a:solidFill>
                  <a:srgbClr val="782204"/>
                </a:solidFill>
              </a:rPr>
              <a:t>screened</a:t>
            </a:r>
            <a:r>
              <a:t>. Brokers found guilty of approving transactions involving </a:t>
            </a:r>
            <a:r>
              <a:rPr>
                <a:solidFill>
                  <a:srgbClr val="782204"/>
                </a:solidFill>
              </a:rPr>
              <a:t>sanctioned entities</a:t>
            </a:r>
            <a:r>
              <a:t> can be fined.</a:t>
            </a:r>
            <a:br/>
            <a:br/>
            <a:r>
              <a:t>Banks must collect identifiable details such as personal information. These identifiers are crossed with </a:t>
            </a:r>
            <a:r>
              <a:rPr>
                <a:solidFill>
                  <a:srgbClr val="782204"/>
                </a:solidFill>
              </a:rPr>
              <a:t>public watchlists</a:t>
            </a:r>
            <a:r>
              <a:t> and </a:t>
            </a:r>
            <a:r>
              <a:rPr>
                <a:solidFill>
                  <a:srgbClr val="782204"/>
                </a:solidFill>
              </a:rPr>
              <a:t>flagged</a:t>
            </a:r>
            <a:r>
              <a:t> if they involve sanctioned individuals. </a:t>
            </a:r>
          </a:p>
          <a:p>
            <a:pPr marL="0" indent="0" defTabSz="742950">
              <a:spcBef>
                <a:spcPts val="5300"/>
              </a:spcBef>
              <a:buSzTx/>
              <a:buFontTx/>
              <a:buNone/>
              <a:defRPr sz="2790"/>
            </a:pPr>
            <a:r>
              <a:t>This is a key topic in </a:t>
            </a:r>
            <a:r>
              <a:rPr>
                <a:solidFill>
                  <a:srgbClr val="782204"/>
                </a:solidFill>
              </a:rPr>
              <a:t>crypto</a:t>
            </a:r>
            <a:r>
              <a:t>.</a:t>
            </a:r>
          </a:p>
        </p:txBody>
      </p:sp>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2" name="Trading Case Study: Lifecycle of a Trade - Know Your Customer"/>
          <p:cNvSpPr txBox="1"/>
          <p:nvPr>
            <p:ph type="title"/>
          </p:nvPr>
        </p:nvSpPr>
        <p:spPr>
          <a:prstGeom prst="rect">
            <a:avLst/>
          </a:prstGeom>
        </p:spPr>
        <p:txBody>
          <a:bodyPr/>
          <a:lstStyle/>
          <a:p>
            <a:pPr/>
            <a:r>
              <a:t>Trading Case Study: Lifecycle of a Trade - Know Your Customer</a:t>
            </a:r>
          </a:p>
        </p:txBody>
      </p:sp>
      <p:sp>
        <p:nvSpPr>
          <p:cNvPr id="363" name="How can AI help?…"/>
          <p:cNvSpPr txBox="1"/>
          <p:nvPr/>
        </p:nvSpPr>
        <p:spPr>
          <a:xfrm>
            <a:off x="13716142" y="6262188"/>
            <a:ext cx="9887422" cy="6554849"/>
          </a:xfrm>
          <a:prstGeom prst="rect">
            <a:avLst/>
          </a:prstGeom>
          <a:gradFill>
            <a:gsLst>
              <a:gs pos="0">
                <a:srgbClr val="FFFFFF"/>
              </a:gs>
              <a:gs pos="100000">
                <a:srgbClr val="E4E5E5"/>
              </a:gs>
            </a:gsLst>
            <a:lin ang="5400000"/>
          </a:gra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sz="3500">
                <a:solidFill>
                  <a:srgbClr val="4B4B4B"/>
                </a:solidFill>
              </a:defRPr>
            </a:pPr>
            <a:r>
              <a:t>How can AI help?</a:t>
            </a:r>
          </a:p>
          <a:p>
            <a:pPr>
              <a:defRPr sz="2600">
                <a:solidFill>
                  <a:srgbClr val="4B4B4B"/>
                </a:solidFill>
              </a:defRPr>
            </a:pPr>
          </a:p>
          <a:p>
            <a:pPr marL="330200" indent="-330200" algn="l">
              <a:buSzPct val="75000"/>
              <a:buFont typeface="Helvetica Neue"/>
              <a:buChar char="-"/>
              <a:defRPr sz="3000">
                <a:solidFill>
                  <a:srgbClr val="4B4B4B"/>
                </a:solidFill>
              </a:defRPr>
            </a:pPr>
            <a:r>
              <a:rPr b="1">
                <a:latin typeface="Helvetica Neue"/>
                <a:ea typeface="Helvetica Neue"/>
                <a:cs typeface="Helvetica Neue"/>
                <a:sym typeface="Helvetica Neue"/>
              </a:rPr>
              <a:t>Entity Recognition</a:t>
            </a:r>
            <a:r>
              <a:t>: Matching algorithms can disambiguate companies and persons appearing under multiple names.</a:t>
            </a:r>
          </a:p>
          <a:p>
            <a:pPr marL="330200" indent="-330200" algn="l">
              <a:buSzPct val="75000"/>
              <a:buFont typeface="Helvetica Neue"/>
              <a:buChar char="-"/>
              <a:defRPr sz="3000">
                <a:solidFill>
                  <a:srgbClr val="4B4B4B"/>
                </a:solidFill>
              </a:defRPr>
            </a:pPr>
          </a:p>
          <a:p>
            <a:pPr marL="330200" indent="-330200" algn="l">
              <a:buSzPct val="75000"/>
              <a:buFont typeface="Helvetica Neue"/>
              <a:buChar char="-"/>
              <a:defRPr sz="3000">
                <a:solidFill>
                  <a:srgbClr val="4B4B4B"/>
                </a:solidFill>
              </a:defRPr>
            </a:pPr>
            <a:r>
              <a:rPr b="1">
                <a:latin typeface="Helvetica Neue"/>
                <a:ea typeface="Helvetica Neue"/>
                <a:cs typeface="Helvetica Neue"/>
                <a:sym typeface="Helvetica Neue"/>
              </a:rPr>
              <a:t>Public Watchlist Monitoring</a:t>
            </a:r>
            <a:r>
              <a:t>: Automatic aggregation of data from public sources can help quickly adapt to geopolitical events.</a:t>
            </a:r>
          </a:p>
          <a:p>
            <a:pPr marL="330200" indent="-330200" algn="l">
              <a:buSzPct val="75000"/>
              <a:buFont typeface="Helvetica Neue"/>
              <a:buChar char="-"/>
              <a:defRPr sz="3000">
                <a:solidFill>
                  <a:srgbClr val="4B4B4B"/>
                </a:solidFill>
              </a:defRPr>
            </a:pPr>
          </a:p>
          <a:p>
            <a:pPr marL="330200" indent="-330200" algn="l">
              <a:buSzPct val="75000"/>
              <a:buFont typeface="Helvetica Neue"/>
              <a:buChar char="-"/>
              <a:defRPr sz="3000">
                <a:solidFill>
                  <a:srgbClr val="4B4B4B"/>
                </a:solidFill>
              </a:defRPr>
            </a:pPr>
            <a:r>
              <a:rPr b="1">
                <a:latin typeface="Helvetica Neue"/>
                <a:ea typeface="Helvetica Neue"/>
                <a:cs typeface="Helvetica Neue"/>
                <a:sym typeface="Helvetica Neue"/>
              </a:rPr>
              <a:t>Anomaly Detection</a:t>
            </a:r>
            <a:r>
              <a:t>: Algorithms reduce operational workload by automatically reviewing and labelling transactions flagged by algorithms.</a:t>
            </a:r>
          </a:p>
        </p:txBody>
      </p:sp>
      <p:sp>
        <p:nvSpPr>
          <p:cNvPr id="364" name="Bottlenecks (non-exhaustive)…"/>
          <p:cNvSpPr txBox="1"/>
          <p:nvPr/>
        </p:nvSpPr>
        <p:spPr>
          <a:xfrm>
            <a:off x="13713203" y="3606519"/>
            <a:ext cx="9893301" cy="1487550"/>
          </a:xfrm>
          <a:prstGeom prst="rect">
            <a:avLst/>
          </a:prstGeom>
          <a:gradFill>
            <a:gsLst>
              <a:gs pos="0">
                <a:srgbClr val="FFFFFF"/>
              </a:gs>
              <a:gs pos="100000">
                <a:srgbClr val="E4E5E5"/>
              </a:gs>
            </a:gsLst>
            <a:lin ang="5400000"/>
          </a:gra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sz="3500">
                <a:solidFill>
                  <a:srgbClr val="4B4B4B"/>
                </a:solidFill>
              </a:defRPr>
            </a:pPr>
            <a:r>
              <a:t>Bottlenecks (non-exhaustive)</a:t>
            </a:r>
          </a:p>
          <a:p>
            <a:pPr>
              <a:defRPr sz="2600">
                <a:solidFill>
                  <a:srgbClr val="4B4B4B"/>
                </a:solidFill>
              </a:defRPr>
            </a:pPr>
          </a:p>
          <a:p>
            <a:pPr>
              <a:defRPr sz="3000">
                <a:solidFill>
                  <a:srgbClr val="4B4B4B"/>
                </a:solidFill>
              </a:defRPr>
            </a:pPr>
            <a:r>
              <a:t>Data Complexity, Volume, Public Data, Regulatory Changes</a:t>
            </a:r>
          </a:p>
        </p:txBody>
      </p:sp>
      <p:sp>
        <p:nvSpPr>
          <p:cNvPr id="365" name="Where are the bottlenecks in the traditional process?…"/>
          <p:cNvSpPr/>
          <p:nvPr/>
        </p:nvSpPr>
        <p:spPr>
          <a:xfrm>
            <a:off x="802304" y="9567140"/>
            <a:ext cx="12064243" cy="3152171"/>
          </a:xfrm>
          <a:prstGeom prst="roundRect">
            <a:avLst>
              <a:gd name="adj" fmla="val 15827"/>
            </a:avLst>
          </a:prstGeom>
          <a:solidFill>
            <a:srgbClr val="8BB7E9">
              <a:alpha val="33596"/>
            </a:srgb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p>
            <a:pPr>
              <a:defRPr sz="3000">
                <a:solidFill>
                  <a:srgbClr val="7E8080"/>
                </a:solidFill>
              </a:defRPr>
            </a:pPr>
            <a:r>
              <a:t>Where are the </a:t>
            </a:r>
            <a:r>
              <a:rPr b="1">
                <a:latin typeface="Helvetica Neue"/>
                <a:ea typeface="Helvetica Neue"/>
                <a:cs typeface="Helvetica Neue"/>
                <a:sym typeface="Helvetica Neue"/>
              </a:rPr>
              <a:t>bottlenecks</a:t>
            </a:r>
            <a:r>
              <a:t> in the traditional process?</a:t>
            </a:r>
          </a:p>
          <a:p>
            <a:pPr>
              <a:defRPr sz="3000">
                <a:solidFill>
                  <a:srgbClr val="7E8080"/>
                </a:solidFill>
              </a:defRPr>
            </a:pPr>
          </a:p>
          <a:p>
            <a:pPr>
              <a:defRPr sz="3000">
                <a:solidFill>
                  <a:srgbClr val="7E8080"/>
                </a:solidFill>
              </a:defRPr>
            </a:pPr>
            <a:r>
              <a:t>What is stopping the Bank from </a:t>
            </a:r>
            <a:r>
              <a:rPr b="1">
                <a:latin typeface="Helvetica Neue"/>
                <a:ea typeface="Helvetica Neue"/>
                <a:cs typeface="Helvetica Neue"/>
                <a:sym typeface="Helvetica Neue"/>
              </a:rPr>
              <a:t>scaling</a:t>
            </a:r>
            <a:r>
              <a:t> its action?</a:t>
            </a:r>
          </a:p>
          <a:p>
            <a:pPr>
              <a:defRPr sz="3000">
                <a:solidFill>
                  <a:srgbClr val="7E8080"/>
                </a:solidFill>
              </a:defRPr>
            </a:pPr>
          </a:p>
          <a:p>
            <a:pPr>
              <a:defRPr sz="3000">
                <a:solidFill>
                  <a:srgbClr val="7E8080"/>
                </a:solidFill>
              </a:defRPr>
            </a:pPr>
            <a:r>
              <a:t>Which parts of the traditional process would benefit from being </a:t>
            </a:r>
            <a:r>
              <a:rPr b="1">
                <a:latin typeface="Helvetica Neue"/>
                <a:ea typeface="Helvetica Neue"/>
                <a:cs typeface="Helvetica Neue"/>
                <a:sym typeface="Helvetica Neue"/>
              </a:rPr>
              <a:t>data-driven</a:t>
            </a:r>
            <a:r>
              <a:t>?</a:t>
            </a:r>
          </a:p>
        </p:txBody>
      </p:sp>
      <p:pic>
        <p:nvPicPr>
          <p:cNvPr id="366" name="Image" descr="Image"/>
          <p:cNvPicPr>
            <a:picLocks noChangeAspect="1"/>
          </p:cNvPicPr>
          <p:nvPr/>
        </p:nvPicPr>
        <p:blipFill>
          <a:blip r:embed="rId2">
            <a:extLst/>
          </a:blip>
          <a:stretch>
            <a:fillRect/>
          </a:stretch>
        </p:blipFill>
        <p:spPr>
          <a:xfrm>
            <a:off x="7384306" y="3844189"/>
            <a:ext cx="6205192" cy="4653894"/>
          </a:xfrm>
          <a:prstGeom prst="rect">
            <a:avLst/>
          </a:prstGeom>
          <a:ln w="12700">
            <a:miter lim="400000"/>
          </a:ln>
        </p:spPr>
      </p:pic>
      <p:sp>
        <p:nvSpPr>
          <p:cNvPr id="367" name="Every trade transiting through a Bank is screened. Brokers found guilty of approving transactions involving sanctioned entities can be fined.  Banks must collect identifiable details such as personal information. These identifiers are crossed with public"/>
          <p:cNvSpPr txBox="1"/>
          <p:nvPr>
            <p:ph type="body" sz="quarter" idx="1"/>
          </p:nvPr>
        </p:nvSpPr>
        <p:spPr>
          <a:xfrm>
            <a:off x="735862" y="3606601"/>
            <a:ext cx="6928939" cy="5509757"/>
          </a:xfrm>
          <a:prstGeom prst="rect">
            <a:avLst/>
          </a:prstGeom>
        </p:spPr>
        <p:txBody>
          <a:bodyPr/>
          <a:lstStyle/>
          <a:p>
            <a:pPr marL="0" indent="0" defTabSz="742950">
              <a:spcBef>
                <a:spcPts val="5300"/>
              </a:spcBef>
              <a:buSzTx/>
              <a:buFontTx/>
              <a:buNone/>
              <a:defRPr sz="2790"/>
            </a:pPr>
            <a:r>
              <a:t>Every trade transiting through a Bank is </a:t>
            </a:r>
            <a:r>
              <a:rPr>
                <a:solidFill>
                  <a:srgbClr val="782204"/>
                </a:solidFill>
              </a:rPr>
              <a:t>screened</a:t>
            </a:r>
            <a:r>
              <a:t>. Brokers found guilty of approving transactions involving </a:t>
            </a:r>
            <a:r>
              <a:rPr>
                <a:solidFill>
                  <a:srgbClr val="782204"/>
                </a:solidFill>
              </a:rPr>
              <a:t>sanctioned entities</a:t>
            </a:r>
            <a:r>
              <a:t> can be fined.</a:t>
            </a:r>
            <a:br/>
            <a:br/>
            <a:r>
              <a:t>Banks must collect identifiable details such as personal information. These identifiers are crossed with </a:t>
            </a:r>
            <a:r>
              <a:rPr>
                <a:solidFill>
                  <a:srgbClr val="782204"/>
                </a:solidFill>
              </a:rPr>
              <a:t>public watchlists</a:t>
            </a:r>
            <a:r>
              <a:t> and </a:t>
            </a:r>
            <a:r>
              <a:rPr>
                <a:solidFill>
                  <a:srgbClr val="782204"/>
                </a:solidFill>
              </a:rPr>
              <a:t>flagged</a:t>
            </a:r>
            <a:r>
              <a:t> if they involve sanctioned individuals. </a:t>
            </a:r>
          </a:p>
          <a:p>
            <a:pPr marL="0" indent="0" defTabSz="742950">
              <a:spcBef>
                <a:spcPts val="5300"/>
              </a:spcBef>
              <a:buSzTx/>
              <a:buFontTx/>
              <a:buNone/>
              <a:defRPr sz="2790"/>
            </a:pPr>
            <a:r>
              <a:t>This is a key topic in </a:t>
            </a:r>
            <a:r>
              <a:rPr>
                <a:solidFill>
                  <a:srgbClr val="782204"/>
                </a:solidFill>
              </a:rPr>
              <a:t>crypto</a:t>
            </a:r>
            <a:r>
              <a:t>.</a:t>
            </a:r>
          </a:p>
        </p:txBody>
      </p:sp>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69" name="partial view looking up at the Colosseum under a blue sky" descr="partial view looking up at the Colosseum under a blue sky"/>
          <p:cNvPicPr>
            <a:picLocks noChangeAspect="1"/>
          </p:cNvPicPr>
          <p:nvPr>
            <p:ph type="pic" idx="21"/>
          </p:nvPr>
        </p:nvPicPr>
        <p:blipFill>
          <a:blip r:embed="rId2">
            <a:extLst/>
          </a:blip>
          <a:srcRect l="11104" t="90" r="30643" b="1816"/>
          <a:stretch>
            <a:fillRect/>
          </a:stretch>
        </p:blipFill>
        <p:spPr>
          <a:xfrm>
            <a:off x="12192000" y="0"/>
            <a:ext cx="12192000" cy="13716000"/>
          </a:xfrm>
          <a:prstGeom prst="rect">
            <a:avLst/>
          </a:prstGeom>
        </p:spPr>
      </p:pic>
      <p:sp>
        <p:nvSpPr>
          <p:cNvPr id="370" name="Case Study #2: Investment Banking"/>
          <p:cNvSpPr txBox="1"/>
          <p:nvPr>
            <p:ph type="title"/>
          </p:nvPr>
        </p:nvSpPr>
        <p:spPr>
          <a:xfrm>
            <a:off x="1064070" y="2006600"/>
            <a:ext cx="10007601" cy="4470400"/>
          </a:xfrm>
          <a:prstGeom prst="rect">
            <a:avLst/>
          </a:prstGeom>
        </p:spPr>
        <p:txBody>
          <a:bodyPr/>
          <a:lstStyle/>
          <a:p>
            <a:pPr lvl="2">
              <a:spcBef>
                <a:spcPts val="2000"/>
              </a:spcBef>
              <a:defRPr sz="6000"/>
            </a:pPr>
            <a:r>
              <a:t>Case Study #2: Investment Banking</a:t>
            </a:r>
          </a:p>
        </p:txBody>
      </p:sp>
      <p:sp>
        <p:nvSpPr>
          <p:cNvPr id="371" name="Client Onboarding…"/>
          <p:cNvSpPr txBox="1"/>
          <p:nvPr>
            <p:ph type="body" sz="quarter" idx="1"/>
          </p:nvPr>
        </p:nvSpPr>
        <p:spPr>
          <a:prstGeom prst="rect">
            <a:avLst/>
          </a:prstGeom>
        </p:spPr>
        <p:txBody>
          <a:bodyPr/>
          <a:lstStyle/>
          <a:p>
            <a:pPr marL="635000" indent="-635000">
              <a:spcBef>
                <a:spcPts val="1000"/>
              </a:spcBef>
              <a:buSzPct val="75000"/>
              <a:buFont typeface="Helvetica Neue"/>
              <a:buChar char="•"/>
              <a:defRPr>
                <a:latin typeface="+mn-lt"/>
                <a:ea typeface="+mn-ea"/>
                <a:cs typeface="+mn-cs"/>
                <a:sym typeface="Helvetica Neue Light"/>
              </a:defRPr>
            </a:pPr>
            <a:r>
              <a:t>Client Onboarding</a:t>
            </a:r>
          </a:p>
          <a:p>
            <a:pPr marL="635000" indent="-635000">
              <a:spcBef>
                <a:spcPts val="1000"/>
              </a:spcBef>
              <a:buSzPct val="75000"/>
              <a:buFont typeface="Helvetica Neue"/>
              <a:buChar char="•"/>
              <a:defRPr>
                <a:latin typeface="+mn-lt"/>
                <a:ea typeface="+mn-ea"/>
                <a:cs typeface="+mn-cs"/>
                <a:sym typeface="Helvetica Neue Light"/>
              </a:defRPr>
            </a:pPr>
          </a:p>
          <a:p>
            <a:pPr marL="635000" indent="-635000">
              <a:spcBef>
                <a:spcPts val="1000"/>
              </a:spcBef>
              <a:buSzPct val="75000"/>
              <a:buFont typeface="Helvetica Neue"/>
              <a:buChar char="•"/>
              <a:defRPr>
                <a:latin typeface="+mn-lt"/>
                <a:ea typeface="+mn-ea"/>
                <a:cs typeface="+mn-cs"/>
                <a:sym typeface="Helvetica Neue Light"/>
              </a:defRPr>
            </a:pPr>
            <a:r>
              <a:t>Due Diligence</a:t>
            </a:r>
          </a:p>
          <a:p>
            <a:pPr marL="635000" indent="-635000">
              <a:spcBef>
                <a:spcPts val="1000"/>
              </a:spcBef>
              <a:buSzPct val="75000"/>
              <a:buFont typeface="Helvetica Neue"/>
              <a:buChar char="•"/>
              <a:defRPr>
                <a:latin typeface="+mn-lt"/>
                <a:ea typeface="+mn-ea"/>
                <a:cs typeface="+mn-cs"/>
                <a:sym typeface="Helvetica Neue Light"/>
              </a:defRPr>
            </a:pPr>
          </a:p>
          <a:p>
            <a:pPr marL="635000" indent="-635000">
              <a:spcBef>
                <a:spcPts val="1000"/>
              </a:spcBef>
              <a:buSzPct val="75000"/>
              <a:buFont typeface="Helvetica Neue"/>
              <a:buChar char="•"/>
              <a:defRPr>
                <a:latin typeface="+mn-lt"/>
                <a:ea typeface="+mn-ea"/>
                <a:cs typeface="+mn-cs"/>
                <a:sym typeface="Helvetica Neue Light"/>
              </a:defRPr>
            </a:pPr>
            <a:r>
              <a:t>Portfolio / Loan Management</a:t>
            </a:r>
          </a:p>
        </p:txBody>
      </p:sp>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3" name="Investment Banking Case Study: Banking Lifecycle"/>
          <p:cNvSpPr txBox="1"/>
          <p:nvPr>
            <p:ph type="title"/>
          </p:nvPr>
        </p:nvSpPr>
        <p:spPr>
          <a:prstGeom prst="rect">
            <a:avLst/>
          </a:prstGeom>
        </p:spPr>
        <p:txBody>
          <a:bodyPr/>
          <a:lstStyle/>
          <a:p>
            <a:pPr/>
            <a:r>
              <a:t>Investment Banking Case Study: Banking Lifecycle</a:t>
            </a:r>
          </a:p>
        </p:txBody>
      </p:sp>
      <p:sp>
        <p:nvSpPr>
          <p:cNvPr id="374" name="Corporate and Investment Banks are banks for companies.…"/>
          <p:cNvSpPr txBox="1"/>
          <p:nvPr>
            <p:ph type="body" sz="half" idx="1"/>
          </p:nvPr>
        </p:nvSpPr>
        <p:spPr>
          <a:xfrm>
            <a:off x="9814798" y="3457465"/>
            <a:ext cx="13403898" cy="5379082"/>
          </a:xfrm>
          <a:prstGeom prst="rect">
            <a:avLst/>
          </a:prstGeom>
        </p:spPr>
        <p:txBody>
          <a:bodyPr/>
          <a:lstStyle/>
          <a:p>
            <a:pPr marL="0" indent="0">
              <a:buSzTx/>
              <a:buFontTx/>
              <a:buNone/>
              <a:defRPr sz="3100"/>
            </a:pPr>
            <a:r>
              <a:t>Corporate and Investment Banks are </a:t>
            </a:r>
            <a:r>
              <a:rPr>
                <a:solidFill>
                  <a:srgbClr val="782204"/>
                </a:solidFill>
              </a:rPr>
              <a:t>banks for companies</a:t>
            </a:r>
            <a:r>
              <a:t>.</a:t>
            </a:r>
          </a:p>
          <a:p>
            <a:pPr marL="0" indent="0">
              <a:buSzTx/>
              <a:buFontTx/>
              <a:buNone/>
              <a:defRPr sz="3100"/>
            </a:pPr>
            <a:r>
              <a:t>Companies raise money to grow, either organically or through acquisitions. </a:t>
            </a:r>
            <a:br/>
            <a:r>
              <a:t>Banks provide companies with </a:t>
            </a:r>
            <a:r>
              <a:rPr>
                <a:solidFill>
                  <a:srgbClr val="782204"/>
                </a:solidFill>
              </a:rPr>
              <a:t>debt</a:t>
            </a:r>
            <a:r>
              <a:t>, assist them in </a:t>
            </a:r>
            <a:r>
              <a:rPr>
                <a:solidFill>
                  <a:srgbClr val="782204"/>
                </a:solidFill>
              </a:rPr>
              <a:t>raising equity</a:t>
            </a:r>
            <a:r>
              <a:t>, or </a:t>
            </a:r>
            <a:r>
              <a:rPr>
                <a:solidFill>
                  <a:srgbClr val="782204"/>
                </a:solidFill>
              </a:rPr>
              <a:t>advise</a:t>
            </a:r>
            <a:r>
              <a:t> on potential deals.</a:t>
            </a:r>
          </a:p>
          <a:p>
            <a:pPr marL="635000" indent="-635000">
              <a:defRPr sz="3100"/>
            </a:pPr>
            <a:r>
              <a:t>We compare </a:t>
            </a:r>
            <a:r>
              <a:rPr>
                <a:solidFill>
                  <a:srgbClr val="782204"/>
                </a:solidFill>
              </a:rPr>
              <a:t>traditional</a:t>
            </a:r>
            <a:r>
              <a:t> and </a:t>
            </a:r>
            <a:r>
              <a:rPr>
                <a:solidFill>
                  <a:srgbClr val="782204"/>
                </a:solidFill>
              </a:rPr>
              <a:t>AI-driven</a:t>
            </a:r>
            <a:r>
              <a:t> approaches to the banking lifecycle.</a:t>
            </a:r>
          </a:p>
        </p:txBody>
      </p:sp>
      <p:grpSp>
        <p:nvGrpSpPr>
          <p:cNvPr id="380" name="Group"/>
          <p:cNvGrpSpPr/>
          <p:nvPr/>
        </p:nvGrpSpPr>
        <p:grpSpPr>
          <a:xfrm>
            <a:off x="2647269" y="3098980"/>
            <a:ext cx="5845588" cy="10315976"/>
            <a:chOff x="0" y="0"/>
            <a:chExt cx="5845586" cy="10315974"/>
          </a:xfrm>
        </p:grpSpPr>
        <p:pic>
          <p:nvPicPr>
            <p:cNvPr id="375" name="IB-Overview-1024x804.png" descr="IB-Overview-1024x804.png"/>
            <p:cNvPicPr>
              <a:picLocks noChangeAspect="1"/>
            </p:cNvPicPr>
            <p:nvPr/>
          </p:nvPicPr>
          <p:blipFill>
            <a:blip r:embed="rId2">
              <a:extLst/>
            </a:blip>
            <a:srcRect l="33206" t="80640" r="33206" b="14028"/>
            <a:stretch>
              <a:fillRect/>
            </a:stretch>
          </p:blipFill>
          <p:spPr>
            <a:xfrm>
              <a:off x="0" y="8895262"/>
              <a:ext cx="5845587" cy="728442"/>
            </a:xfrm>
            <a:prstGeom prst="rect">
              <a:avLst/>
            </a:prstGeom>
            <a:ln w="12700" cap="flat">
              <a:noFill/>
              <a:miter lim="400000"/>
            </a:ln>
            <a:effectLst/>
          </p:spPr>
        </p:pic>
        <p:pic>
          <p:nvPicPr>
            <p:cNvPr id="376" name="IB-Overview-1024x804.png" descr="IB-Overview-1024x804.png"/>
            <p:cNvPicPr>
              <a:picLocks noChangeAspect="1"/>
            </p:cNvPicPr>
            <p:nvPr/>
          </p:nvPicPr>
          <p:blipFill>
            <a:blip r:embed="rId2">
              <a:extLst/>
            </a:blip>
            <a:srcRect l="0" t="20591" r="66552" b="9323"/>
            <a:stretch>
              <a:fillRect/>
            </a:stretch>
          </p:blipFill>
          <p:spPr>
            <a:xfrm>
              <a:off x="13378" y="0"/>
              <a:ext cx="5818217" cy="9572203"/>
            </a:xfrm>
            <a:prstGeom prst="rect">
              <a:avLst/>
            </a:prstGeom>
            <a:ln w="12700" cap="flat">
              <a:noFill/>
              <a:miter lim="400000"/>
            </a:ln>
            <a:effectLst/>
          </p:spPr>
        </p:pic>
        <p:pic>
          <p:nvPicPr>
            <p:cNvPr id="377" name="IB-Overview-1024x804.png" descr="IB-Overview-1024x804.png"/>
            <p:cNvPicPr>
              <a:picLocks noChangeAspect="1"/>
            </p:cNvPicPr>
            <p:nvPr/>
          </p:nvPicPr>
          <p:blipFill>
            <a:blip r:embed="rId2">
              <a:extLst/>
            </a:blip>
            <a:srcRect l="37565" t="21347" r="37565" b="73712"/>
            <a:stretch>
              <a:fillRect/>
            </a:stretch>
          </p:blipFill>
          <p:spPr>
            <a:xfrm>
              <a:off x="1268576" y="188291"/>
              <a:ext cx="3278471" cy="511326"/>
            </a:xfrm>
            <a:prstGeom prst="rect">
              <a:avLst/>
            </a:prstGeom>
            <a:ln w="12700" cap="flat">
              <a:noFill/>
              <a:miter lim="400000"/>
            </a:ln>
            <a:effectLst/>
          </p:spPr>
        </p:pic>
        <p:pic>
          <p:nvPicPr>
            <p:cNvPr id="378" name="IB-Overview-1024x804.png" descr="IB-Overview-1024x804.png"/>
            <p:cNvPicPr>
              <a:picLocks noChangeAspect="1"/>
            </p:cNvPicPr>
            <p:nvPr/>
          </p:nvPicPr>
          <p:blipFill>
            <a:blip r:embed="rId2">
              <a:extLst/>
            </a:blip>
            <a:srcRect l="66511" t="80631" r="116" b="13891"/>
            <a:stretch>
              <a:fillRect/>
            </a:stretch>
          </p:blipFill>
          <p:spPr>
            <a:xfrm>
              <a:off x="7180" y="9565111"/>
              <a:ext cx="5826422" cy="750864"/>
            </a:xfrm>
            <a:prstGeom prst="rect">
              <a:avLst/>
            </a:prstGeom>
            <a:ln w="12700" cap="flat">
              <a:noFill/>
              <a:miter lim="400000"/>
            </a:ln>
            <a:effectLst/>
          </p:spPr>
        </p:pic>
        <p:pic>
          <p:nvPicPr>
            <p:cNvPr id="379" name="IB-Overview-1024x804.png" descr="IB-Overview-1024x804.png"/>
            <p:cNvPicPr>
              <a:picLocks noChangeAspect="1"/>
            </p:cNvPicPr>
            <p:nvPr/>
          </p:nvPicPr>
          <p:blipFill>
            <a:blip r:embed="rId2">
              <a:extLst/>
            </a:blip>
            <a:srcRect l="36755" t="76263" r="36755" b="19346"/>
            <a:stretch>
              <a:fillRect/>
            </a:stretch>
          </p:blipFill>
          <p:spPr>
            <a:xfrm>
              <a:off x="1161725" y="7665313"/>
              <a:ext cx="3492050" cy="454429"/>
            </a:xfrm>
            <a:prstGeom prst="rect">
              <a:avLst/>
            </a:prstGeom>
            <a:ln w="12700" cap="flat">
              <a:noFill/>
              <a:miter lim="400000"/>
            </a:ln>
            <a:effectLst/>
          </p:spPr>
        </p:pic>
      </p:grpSp>
      <p:sp>
        <p:nvSpPr>
          <p:cNvPr id="381" name="Key Questions to Keep in Mind…"/>
          <p:cNvSpPr/>
          <p:nvPr/>
        </p:nvSpPr>
        <p:spPr>
          <a:xfrm>
            <a:off x="9810474" y="8030588"/>
            <a:ext cx="13637015" cy="4364035"/>
          </a:xfrm>
          <a:prstGeom prst="roundRect">
            <a:avLst>
              <a:gd name="adj" fmla="val 11432"/>
            </a:avLst>
          </a:prstGeom>
          <a:solidFill>
            <a:srgbClr val="8BB7E9">
              <a:alpha val="33596"/>
            </a:srgb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p>
            <a:pPr>
              <a:spcBef>
                <a:spcPts val="2600"/>
              </a:spcBef>
              <a:defRPr sz="3500">
                <a:solidFill>
                  <a:srgbClr val="7E8080"/>
                </a:solidFill>
              </a:defRPr>
            </a:pPr>
            <a:r>
              <a:t>Key Questions to Keep in Mind</a:t>
            </a:r>
          </a:p>
          <a:p>
            <a:pPr>
              <a:defRPr sz="3200">
                <a:solidFill>
                  <a:srgbClr val="7E8080"/>
                </a:solidFill>
              </a:defRPr>
            </a:pPr>
          </a:p>
          <a:p>
            <a:pPr>
              <a:defRPr sz="3000">
                <a:solidFill>
                  <a:srgbClr val="7E8080"/>
                </a:solidFill>
              </a:defRPr>
            </a:pPr>
            <a:r>
              <a:t>Where are the </a:t>
            </a:r>
            <a:r>
              <a:rPr b="1">
                <a:latin typeface="Helvetica Neue"/>
                <a:ea typeface="Helvetica Neue"/>
                <a:cs typeface="Helvetica Neue"/>
                <a:sym typeface="Helvetica Neue"/>
              </a:rPr>
              <a:t>bottlenecks</a:t>
            </a:r>
            <a:r>
              <a:t> in the traditional process?</a:t>
            </a:r>
          </a:p>
          <a:p>
            <a:pPr>
              <a:defRPr sz="3000">
                <a:solidFill>
                  <a:srgbClr val="7E8080"/>
                </a:solidFill>
              </a:defRPr>
            </a:pPr>
          </a:p>
          <a:p>
            <a:pPr>
              <a:defRPr sz="3000">
                <a:solidFill>
                  <a:srgbClr val="7E8080"/>
                </a:solidFill>
              </a:defRPr>
            </a:pPr>
            <a:r>
              <a:t>What is stopping the Bank from </a:t>
            </a:r>
            <a:r>
              <a:rPr b="1">
                <a:latin typeface="Helvetica Neue"/>
                <a:ea typeface="Helvetica Neue"/>
                <a:cs typeface="Helvetica Neue"/>
                <a:sym typeface="Helvetica Neue"/>
              </a:rPr>
              <a:t>scaling</a:t>
            </a:r>
            <a:r>
              <a:t> its action?</a:t>
            </a:r>
          </a:p>
          <a:p>
            <a:pPr>
              <a:defRPr sz="3000">
                <a:solidFill>
                  <a:srgbClr val="7E8080"/>
                </a:solidFill>
              </a:defRPr>
            </a:pPr>
          </a:p>
          <a:p>
            <a:pPr>
              <a:defRPr sz="3000">
                <a:solidFill>
                  <a:srgbClr val="7E8080"/>
                </a:solidFill>
              </a:defRPr>
            </a:pPr>
            <a:r>
              <a:t>Which parts of the traditional process would benefit from being </a:t>
            </a:r>
            <a:r>
              <a:rPr b="1">
                <a:latin typeface="Helvetica Neue"/>
                <a:ea typeface="Helvetica Neue"/>
                <a:cs typeface="Helvetica Neue"/>
                <a:sym typeface="Helvetica Neue"/>
              </a:rPr>
              <a:t>data-driven</a:t>
            </a:r>
            <a:r>
              <a:t>?</a:t>
            </a:r>
          </a:p>
        </p:txBody>
      </p:sp>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3" name="Investment Banking Case Study: Client Onboarding"/>
          <p:cNvSpPr txBox="1"/>
          <p:nvPr>
            <p:ph type="title"/>
          </p:nvPr>
        </p:nvSpPr>
        <p:spPr>
          <a:prstGeom prst="rect">
            <a:avLst/>
          </a:prstGeom>
        </p:spPr>
        <p:txBody>
          <a:bodyPr/>
          <a:lstStyle/>
          <a:p>
            <a:pPr/>
            <a:r>
              <a:t>Investment Banking Case Study: Client Onboarding</a:t>
            </a:r>
          </a:p>
        </p:txBody>
      </p:sp>
      <p:sp>
        <p:nvSpPr>
          <p:cNvPr id="384" name="Where are the bottlenecks in the traditional process?…"/>
          <p:cNvSpPr/>
          <p:nvPr/>
        </p:nvSpPr>
        <p:spPr>
          <a:xfrm>
            <a:off x="802304" y="9567140"/>
            <a:ext cx="12064243" cy="3152171"/>
          </a:xfrm>
          <a:prstGeom prst="roundRect">
            <a:avLst>
              <a:gd name="adj" fmla="val 15827"/>
            </a:avLst>
          </a:prstGeom>
          <a:solidFill>
            <a:srgbClr val="8BB7E9">
              <a:alpha val="33596"/>
            </a:srgb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p>
            <a:pPr>
              <a:defRPr sz="3000">
                <a:solidFill>
                  <a:srgbClr val="7E8080"/>
                </a:solidFill>
              </a:defRPr>
            </a:pPr>
            <a:r>
              <a:t>Where are the </a:t>
            </a:r>
            <a:r>
              <a:rPr b="1">
                <a:latin typeface="Helvetica Neue"/>
                <a:ea typeface="Helvetica Neue"/>
                <a:cs typeface="Helvetica Neue"/>
                <a:sym typeface="Helvetica Neue"/>
              </a:rPr>
              <a:t>bottlenecks</a:t>
            </a:r>
            <a:r>
              <a:t> in the traditional process?</a:t>
            </a:r>
          </a:p>
          <a:p>
            <a:pPr>
              <a:defRPr sz="3000">
                <a:solidFill>
                  <a:srgbClr val="7E8080"/>
                </a:solidFill>
              </a:defRPr>
            </a:pPr>
          </a:p>
          <a:p>
            <a:pPr>
              <a:defRPr sz="3000">
                <a:solidFill>
                  <a:srgbClr val="7E8080"/>
                </a:solidFill>
              </a:defRPr>
            </a:pPr>
            <a:r>
              <a:t>What is stopping the Bank from </a:t>
            </a:r>
            <a:r>
              <a:rPr b="1">
                <a:latin typeface="Helvetica Neue"/>
                <a:ea typeface="Helvetica Neue"/>
                <a:cs typeface="Helvetica Neue"/>
                <a:sym typeface="Helvetica Neue"/>
              </a:rPr>
              <a:t>scaling</a:t>
            </a:r>
            <a:r>
              <a:t> its action?</a:t>
            </a:r>
          </a:p>
          <a:p>
            <a:pPr>
              <a:defRPr sz="3000">
                <a:solidFill>
                  <a:srgbClr val="7E8080"/>
                </a:solidFill>
              </a:defRPr>
            </a:pPr>
          </a:p>
          <a:p>
            <a:pPr>
              <a:defRPr sz="3000">
                <a:solidFill>
                  <a:srgbClr val="7E8080"/>
                </a:solidFill>
              </a:defRPr>
            </a:pPr>
            <a:r>
              <a:t>Which parts of the traditional process would benefit from being </a:t>
            </a:r>
            <a:r>
              <a:rPr b="1">
                <a:latin typeface="Helvetica Neue"/>
                <a:ea typeface="Helvetica Neue"/>
                <a:cs typeface="Helvetica Neue"/>
                <a:sym typeface="Helvetica Neue"/>
              </a:rPr>
              <a:t>data-driven</a:t>
            </a:r>
            <a:r>
              <a:t>?</a:t>
            </a:r>
          </a:p>
        </p:txBody>
      </p:sp>
      <p:sp>
        <p:nvSpPr>
          <p:cNvPr id="385" name="The investment banker works on behalf of a company looking to sell part or all of its business. They cover companies in a specific sector and are experts in matching companies from this sector with buyers.   In the deal preparation phase, the banker esti"/>
          <p:cNvSpPr txBox="1"/>
          <p:nvPr>
            <p:ph type="body" sz="quarter" idx="1"/>
          </p:nvPr>
        </p:nvSpPr>
        <p:spPr>
          <a:xfrm>
            <a:off x="735862" y="3606601"/>
            <a:ext cx="6040439" cy="5506426"/>
          </a:xfrm>
          <a:prstGeom prst="rect">
            <a:avLst/>
          </a:prstGeom>
        </p:spPr>
        <p:txBody>
          <a:bodyPr/>
          <a:lstStyle/>
          <a:p>
            <a:pPr marL="0" indent="0" defTabSz="792479">
              <a:spcBef>
                <a:spcPts val="5600"/>
              </a:spcBef>
              <a:buSzTx/>
              <a:buFontTx/>
              <a:buNone/>
              <a:defRPr sz="2976"/>
            </a:pPr>
            <a:r>
              <a:t>The </a:t>
            </a:r>
            <a:r>
              <a:rPr>
                <a:solidFill>
                  <a:srgbClr val="782204"/>
                </a:solidFill>
              </a:rPr>
              <a:t>investment banker</a:t>
            </a:r>
            <a:r>
              <a:t> works on behalf of a company looking to sell part or all of its business. They cover companies in a specific sector and are experts in </a:t>
            </a:r>
            <a:r>
              <a:rPr>
                <a:solidFill>
                  <a:srgbClr val="782204"/>
                </a:solidFill>
              </a:rPr>
              <a:t>matching</a:t>
            </a:r>
            <a:r>
              <a:t> companies from this sector with buyers. </a:t>
            </a:r>
            <a:br/>
            <a:br/>
            <a:r>
              <a:t>In the deal preparation phase, the banker estimates a </a:t>
            </a:r>
            <a:r>
              <a:rPr>
                <a:solidFill>
                  <a:srgbClr val="782204"/>
                </a:solidFill>
              </a:rPr>
              <a:t>value</a:t>
            </a:r>
            <a:r>
              <a:t> for the deal, </a:t>
            </a:r>
            <a:r>
              <a:rPr>
                <a:solidFill>
                  <a:srgbClr val="782204"/>
                </a:solidFill>
              </a:rPr>
              <a:t>notifies</a:t>
            </a:r>
            <a:r>
              <a:t> potential buyers, and keeps only the best matches.</a:t>
            </a:r>
          </a:p>
        </p:txBody>
      </p:sp>
      <p:pic>
        <p:nvPicPr>
          <p:cNvPr id="386" name="Image" descr="Image"/>
          <p:cNvPicPr>
            <a:picLocks noChangeAspect="1"/>
          </p:cNvPicPr>
          <p:nvPr/>
        </p:nvPicPr>
        <p:blipFill>
          <a:blip r:embed="rId2">
            <a:extLst/>
          </a:blip>
          <a:srcRect l="0" t="0" r="18807" b="0"/>
          <a:stretch>
            <a:fillRect/>
          </a:stretch>
        </p:blipFill>
        <p:spPr>
          <a:xfrm>
            <a:off x="7025592" y="3971221"/>
            <a:ext cx="5819299" cy="4777025"/>
          </a:xfrm>
          <a:prstGeom prst="rect">
            <a:avLst/>
          </a:prstGeom>
          <a:ln w="12700">
            <a:miter lim="400000"/>
          </a:ln>
        </p:spPr>
      </p:pic>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8" name="Investment Banking Case Study: Client Onboarding"/>
          <p:cNvSpPr txBox="1"/>
          <p:nvPr>
            <p:ph type="title"/>
          </p:nvPr>
        </p:nvSpPr>
        <p:spPr>
          <a:prstGeom prst="rect">
            <a:avLst/>
          </a:prstGeom>
        </p:spPr>
        <p:txBody>
          <a:bodyPr/>
          <a:lstStyle/>
          <a:p>
            <a:pPr/>
            <a:r>
              <a:t>Investment Banking Case Study: Client Onboarding</a:t>
            </a:r>
          </a:p>
        </p:txBody>
      </p:sp>
      <p:sp>
        <p:nvSpPr>
          <p:cNvPr id="389" name="How can AI help?…"/>
          <p:cNvSpPr txBox="1"/>
          <p:nvPr/>
        </p:nvSpPr>
        <p:spPr>
          <a:xfrm>
            <a:off x="13716142" y="6490787"/>
            <a:ext cx="9887422" cy="6097650"/>
          </a:xfrm>
          <a:prstGeom prst="rect">
            <a:avLst/>
          </a:prstGeom>
          <a:gradFill>
            <a:gsLst>
              <a:gs pos="0">
                <a:srgbClr val="FFFFFF"/>
              </a:gs>
              <a:gs pos="100000">
                <a:srgbClr val="E4E5E5"/>
              </a:gs>
            </a:gsLst>
            <a:lin ang="5400000"/>
          </a:gra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sz="3500">
                <a:solidFill>
                  <a:srgbClr val="4B4B4B"/>
                </a:solidFill>
              </a:defRPr>
            </a:pPr>
            <a:r>
              <a:t>How can AI help?</a:t>
            </a:r>
          </a:p>
          <a:p>
            <a:pPr>
              <a:defRPr sz="2600">
                <a:solidFill>
                  <a:srgbClr val="4B4B4B"/>
                </a:solidFill>
              </a:defRPr>
            </a:pPr>
          </a:p>
          <a:p>
            <a:pPr marL="330200" indent="-330200" algn="l">
              <a:buSzPct val="75000"/>
              <a:buFont typeface="Helvetica Neue"/>
              <a:buChar char="-"/>
              <a:defRPr sz="3000">
                <a:solidFill>
                  <a:srgbClr val="4B4B4B"/>
                </a:solidFill>
              </a:defRPr>
            </a:pPr>
            <a:r>
              <a:rPr b="1">
                <a:latin typeface="Helvetica Neue"/>
                <a:ea typeface="Helvetica Neue"/>
                <a:cs typeface="Helvetica Neue"/>
                <a:sym typeface="Helvetica Neue"/>
              </a:rPr>
              <a:t>Recommendation Systems</a:t>
            </a:r>
            <a:r>
              <a:t>: Given historical data of deals involving similar buyers and sellers, what is the likelihood of this deal going through?</a:t>
            </a:r>
          </a:p>
          <a:p>
            <a:pPr marL="330200" indent="-330200" algn="l">
              <a:buSzPct val="75000"/>
              <a:buFont typeface="Helvetica Neue"/>
              <a:buChar char="-"/>
              <a:defRPr sz="3000">
                <a:solidFill>
                  <a:srgbClr val="4B4B4B"/>
                </a:solidFill>
              </a:defRPr>
            </a:pPr>
          </a:p>
          <a:p>
            <a:pPr marL="330200" indent="-330200" algn="l">
              <a:buSzPct val="75000"/>
              <a:buFont typeface="Helvetica Neue"/>
              <a:buChar char="-"/>
              <a:defRPr sz="3000">
                <a:solidFill>
                  <a:srgbClr val="4B4B4B"/>
                </a:solidFill>
              </a:defRPr>
            </a:pPr>
            <a:r>
              <a:rPr b="1">
                <a:latin typeface="Helvetica Neue"/>
                <a:ea typeface="Helvetica Neue"/>
                <a:cs typeface="Helvetica Neue"/>
                <a:sym typeface="Helvetica Neue"/>
              </a:rPr>
              <a:t>News Aggregation &amp; Sentiment Analysis</a:t>
            </a:r>
            <a:r>
              <a:t>: Which companies are likely to have an appetite for deals based on information they shared publicly?</a:t>
            </a:r>
          </a:p>
          <a:p>
            <a:pPr marL="330200" indent="-330200" algn="l">
              <a:buSzPct val="75000"/>
              <a:buFont typeface="Helvetica Neue"/>
              <a:buChar char="-"/>
              <a:defRPr sz="3000">
                <a:solidFill>
                  <a:srgbClr val="4B4B4B"/>
                </a:solidFill>
              </a:defRPr>
            </a:pPr>
          </a:p>
          <a:p>
            <a:pPr marL="330200" indent="-330200" algn="l">
              <a:buSzPct val="75000"/>
              <a:buFont typeface="Helvetica Neue"/>
              <a:buChar char="-"/>
              <a:defRPr sz="3000">
                <a:solidFill>
                  <a:srgbClr val="4B4B4B"/>
                </a:solidFill>
              </a:defRPr>
            </a:pPr>
            <a:r>
              <a:rPr b="1">
                <a:latin typeface="Helvetica Neue"/>
                <a:ea typeface="Helvetica Neue"/>
                <a:cs typeface="Helvetica Neue"/>
                <a:sym typeface="Helvetica Neue"/>
              </a:rPr>
              <a:t>Anomaly Detection</a:t>
            </a:r>
            <a:r>
              <a:t>: Which potential buyers can be instantly rejected based on informative metrics?</a:t>
            </a:r>
          </a:p>
        </p:txBody>
      </p:sp>
      <p:sp>
        <p:nvSpPr>
          <p:cNvPr id="390" name="Bottlenecks (non-exhaustive)…"/>
          <p:cNvSpPr txBox="1"/>
          <p:nvPr/>
        </p:nvSpPr>
        <p:spPr>
          <a:xfrm>
            <a:off x="13713203" y="3606519"/>
            <a:ext cx="9893301" cy="1487550"/>
          </a:xfrm>
          <a:prstGeom prst="rect">
            <a:avLst/>
          </a:prstGeom>
          <a:gradFill>
            <a:gsLst>
              <a:gs pos="0">
                <a:srgbClr val="FFFFFF"/>
              </a:gs>
              <a:gs pos="100000">
                <a:srgbClr val="E4E5E5"/>
              </a:gs>
            </a:gsLst>
            <a:lin ang="5400000"/>
          </a:gra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sz="3500">
                <a:solidFill>
                  <a:srgbClr val="4B4B4B"/>
                </a:solidFill>
              </a:defRPr>
            </a:pPr>
            <a:r>
              <a:t>Bottlenecks (non-exhaustive)</a:t>
            </a:r>
          </a:p>
          <a:p>
            <a:pPr>
              <a:defRPr sz="2600">
                <a:solidFill>
                  <a:srgbClr val="4B4B4B"/>
                </a:solidFill>
              </a:defRPr>
            </a:pPr>
          </a:p>
          <a:p>
            <a:pPr>
              <a:defRPr sz="3000">
                <a:solidFill>
                  <a:srgbClr val="4B4B4B"/>
                </a:solidFill>
              </a:defRPr>
            </a:pPr>
            <a:r>
              <a:t>Speed, High Demand, Market Appetite, Marketing, …</a:t>
            </a:r>
          </a:p>
        </p:txBody>
      </p:sp>
      <p:sp>
        <p:nvSpPr>
          <p:cNvPr id="391" name="Where are the bottlenecks in the traditional process?…"/>
          <p:cNvSpPr/>
          <p:nvPr/>
        </p:nvSpPr>
        <p:spPr>
          <a:xfrm>
            <a:off x="802304" y="9567140"/>
            <a:ext cx="12064243" cy="3152171"/>
          </a:xfrm>
          <a:prstGeom prst="roundRect">
            <a:avLst>
              <a:gd name="adj" fmla="val 15827"/>
            </a:avLst>
          </a:prstGeom>
          <a:solidFill>
            <a:srgbClr val="8BB7E9">
              <a:alpha val="33596"/>
            </a:srgb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p>
            <a:pPr>
              <a:defRPr sz="3000">
                <a:solidFill>
                  <a:srgbClr val="7E8080"/>
                </a:solidFill>
              </a:defRPr>
            </a:pPr>
            <a:r>
              <a:t>Where are the </a:t>
            </a:r>
            <a:r>
              <a:rPr b="1">
                <a:latin typeface="Helvetica Neue"/>
                <a:ea typeface="Helvetica Neue"/>
                <a:cs typeface="Helvetica Neue"/>
                <a:sym typeface="Helvetica Neue"/>
              </a:rPr>
              <a:t>bottlenecks</a:t>
            </a:r>
            <a:r>
              <a:t> in the traditional process?</a:t>
            </a:r>
          </a:p>
          <a:p>
            <a:pPr>
              <a:defRPr sz="3000">
                <a:solidFill>
                  <a:srgbClr val="7E8080"/>
                </a:solidFill>
              </a:defRPr>
            </a:pPr>
          </a:p>
          <a:p>
            <a:pPr>
              <a:defRPr sz="3000">
                <a:solidFill>
                  <a:srgbClr val="7E8080"/>
                </a:solidFill>
              </a:defRPr>
            </a:pPr>
            <a:r>
              <a:t>What is stopping the Bank from </a:t>
            </a:r>
            <a:r>
              <a:rPr b="1">
                <a:latin typeface="Helvetica Neue"/>
                <a:ea typeface="Helvetica Neue"/>
                <a:cs typeface="Helvetica Neue"/>
                <a:sym typeface="Helvetica Neue"/>
              </a:rPr>
              <a:t>scaling</a:t>
            </a:r>
            <a:r>
              <a:t> its action?</a:t>
            </a:r>
          </a:p>
          <a:p>
            <a:pPr>
              <a:defRPr sz="3000">
                <a:solidFill>
                  <a:srgbClr val="7E8080"/>
                </a:solidFill>
              </a:defRPr>
            </a:pPr>
          </a:p>
          <a:p>
            <a:pPr>
              <a:defRPr sz="3000">
                <a:solidFill>
                  <a:srgbClr val="7E8080"/>
                </a:solidFill>
              </a:defRPr>
            </a:pPr>
            <a:r>
              <a:t>Which parts of the traditional process would benefit from being </a:t>
            </a:r>
            <a:r>
              <a:rPr b="1">
                <a:latin typeface="Helvetica Neue"/>
                <a:ea typeface="Helvetica Neue"/>
                <a:cs typeface="Helvetica Neue"/>
                <a:sym typeface="Helvetica Neue"/>
              </a:rPr>
              <a:t>data-driven</a:t>
            </a:r>
            <a:r>
              <a:t>?</a:t>
            </a:r>
          </a:p>
        </p:txBody>
      </p:sp>
      <p:sp>
        <p:nvSpPr>
          <p:cNvPr id="392" name="The investment banker works on behalf of a company looking to sell part or all of its business. They cover companies in a specific sector and are experts in matching companies from this sector with buyers.   In the deal preparation phase, the banker esti"/>
          <p:cNvSpPr txBox="1"/>
          <p:nvPr>
            <p:ph type="body" sz="quarter" idx="1"/>
          </p:nvPr>
        </p:nvSpPr>
        <p:spPr>
          <a:xfrm>
            <a:off x="735862" y="3606601"/>
            <a:ext cx="6040439" cy="5506426"/>
          </a:xfrm>
          <a:prstGeom prst="rect">
            <a:avLst/>
          </a:prstGeom>
        </p:spPr>
        <p:txBody>
          <a:bodyPr/>
          <a:lstStyle/>
          <a:p>
            <a:pPr marL="0" indent="0" defTabSz="792479">
              <a:spcBef>
                <a:spcPts val="5600"/>
              </a:spcBef>
              <a:buSzTx/>
              <a:buFontTx/>
              <a:buNone/>
              <a:defRPr sz="2976"/>
            </a:pPr>
            <a:r>
              <a:t>The </a:t>
            </a:r>
            <a:r>
              <a:rPr>
                <a:solidFill>
                  <a:srgbClr val="782204"/>
                </a:solidFill>
              </a:rPr>
              <a:t>investment banker</a:t>
            </a:r>
            <a:r>
              <a:t> works on behalf of a company looking to sell part or all of its business. They cover companies in a specific sector and are experts in </a:t>
            </a:r>
            <a:r>
              <a:rPr>
                <a:solidFill>
                  <a:srgbClr val="782204"/>
                </a:solidFill>
              </a:rPr>
              <a:t>matching</a:t>
            </a:r>
            <a:r>
              <a:t> companies from this sector with buyers. </a:t>
            </a:r>
            <a:br/>
            <a:br/>
            <a:r>
              <a:t>In the deal preparation phase, the banker estimates a </a:t>
            </a:r>
            <a:r>
              <a:rPr>
                <a:solidFill>
                  <a:srgbClr val="782204"/>
                </a:solidFill>
              </a:rPr>
              <a:t>value</a:t>
            </a:r>
            <a:r>
              <a:t> for the deal, </a:t>
            </a:r>
            <a:r>
              <a:rPr>
                <a:solidFill>
                  <a:srgbClr val="782204"/>
                </a:solidFill>
              </a:rPr>
              <a:t>notifies</a:t>
            </a:r>
            <a:r>
              <a:t> potential buyers, and keeps only the best matches.</a:t>
            </a:r>
          </a:p>
        </p:txBody>
      </p:sp>
      <p:pic>
        <p:nvPicPr>
          <p:cNvPr id="393" name="Image" descr="Image"/>
          <p:cNvPicPr>
            <a:picLocks noChangeAspect="1"/>
          </p:cNvPicPr>
          <p:nvPr/>
        </p:nvPicPr>
        <p:blipFill>
          <a:blip r:embed="rId2">
            <a:extLst/>
          </a:blip>
          <a:srcRect l="0" t="0" r="18807" b="0"/>
          <a:stretch>
            <a:fillRect/>
          </a:stretch>
        </p:blipFill>
        <p:spPr>
          <a:xfrm>
            <a:off x="7025592" y="3971221"/>
            <a:ext cx="5819299" cy="4777025"/>
          </a:xfrm>
          <a:prstGeom prst="rect">
            <a:avLst/>
          </a:prstGeom>
          <a:ln w="12700">
            <a:miter lim="400000"/>
          </a:ln>
        </p:spPr>
      </p:pic>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5" name="Investment Banking Case Study: Due Diligence"/>
          <p:cNvSpPr txBox="1"/>
          <p:nvPr>
            <p:ph type="title"/>
          </p:nvPr>
        </p:nvSpPr>
        <p:spPr>
          <a:prstGeom prst="rect">
            <a:avLst/>
          </a:prstGeom>
        </p:spPr>
        <p:txBody>
          <a:bodyPr/>
          <a:lstStyle/>
          <a:p>
            <a:pPr/>
            <a:r>
              <a:t>Investment Banking Case Study: Due Diligence</a:t>
            </a:r>
          </a:p>
        </p:txBody>
      </p:sp>
      <p:sp>
        <p:nvSpPr>
          <p:cNvPr id="396" name="Where are the bottlenecks in the traditional process?…"/>
          <p:cNvSpPr/>
          <p:nvPr/>
        </p:nvSpPr>
        <p:spPr>
          <a:xfrm>
            <a:off x="802304" y="9567140"/>
            <a:ext cx="12064243" cy="3152171"/>
          </a:xfrm>
          <a:prstGeom prst="roundRect">
            <a:avLst>
              <a:gd name="adj" fmla="val 15827"/>
            </a:avLst>
          </a:prstGeom>
          <a:solidFill>
            <a:srgbClr val="8BB7E9">
              <a:alpha val="33596"/>
            </a:srgb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p>
            <a:pPr>
              <a:defRPr sz="3000">
                <a:solidFill>
                  <a:srgbClr val="7E8080"/>
                </a:solidFill>
              </a:defRPr>
            </a:pPr>
            <a:r>
              <a:t>Where are the </a:t>
            </a:r>
            <a:r>
              <a:rPr b="1">
                <a:latin typeface="Helvetica Neue"/>
                <a:ea typeface="Helvetica Neue"/>
                <a:cs typeface="Helvetica Neue"/>
                <a:sym typeface="Helvetica Neue"/>
              </a:rPr>
              <a:t>bottlenecks</a:t>
            </a:r>
            <a:r>
              <a:t> in the traditional process?</a:t>
            </a:r>
          </a:p>
          <a:p>
            <a:pPr>
              <a:defRPr sz="3000">
                <a:solidFill>
                  <a:srgbClr val="7E8080"/>
                </a:solidFill>
              </a:defRPr>
            </a:pPr>
          </a:p>
          <a:p>
            <a:pPr>
              <a:defRPr sz="3000">
                <a:solidFill>
                  <a:srgbClr val="7E8080"/>
                </a:solidFill>
              </a:defRPr>
            </a:pPr>
            <a:r>
              <a:t>What is stopping the Bank from </a:t>
            </a:r>
            <a:r>
              <a:rPr b="1">
                <a:latin typeface="Helvetica Neue"/>
                <a:ea typeface="Helvetica Neue"/>
                <a:cs typeface="Helvetica Neue"/>
                <a:sym typeface="Helvetica Neue"/>
              </a:rPr>
              <a:t>scaling</a:t>
            </a:r>
            <a:r>
              <a:t> its action?</a:t>
            </a:r>
          </a:p>
          <a:p>
            <a:pPr>
              <a:defRPr sz="3000">
                <a:solidFill>
                  <a:srgbClr val="7E8080"/>
                </a:solidFill>
              </a:defRPr>
            </a:pPr>
          </a:p>
          <a:p>
            <a:pPr>
              <a:defRPr sz="3000">
                <a:solidFill>
                  <a:srgbClr val="7E8080"/>
                </a:solidFill>
              </a:defRPr>
            </a:pPr>
            <a:r>
              <a:t>Which parts of the traditional process would benefit from being </a:t>
            </a:r>
            <a:r>
              <a:rPr b="1">
                <a:latin typeface="Helvetica Neue"/>
                <a:ea typeface="Helvetica Neue"/>
                <a:cs typeface="Helvetica Neue"/>
                <a:sym typeface="Helvetica Neue"/>
              </a:rPr>
              <a:t>data-driven</a:t>
            </a:r>
            <a:r>
              <a:t>?</a:t>
            </a:r>
          </a:p>
        </p:txBody>
      </p:sp>
      <p:sp>
        <p:nvSpPr>
          <p:cNvPr id="397" name="Once the banker has identified a suitable buyer, they grant them exclusive access to the client’s financial and operational information. All relevant information is quickly and thoroughly checked to minimize deal uncertainty.   The banker and buyer draft"/>
          <p:cNvSpPr txBox="1"/>
          <p:nvPr>
            <p:ph type="body" sz="quarter" idx="1"/>
          </p:nvPr>
        </p:nvSpPr>
        <p:spPr>
          <a:xfrm>
            <a:off x="735862" y="3606601"/>
            <a:ext cx="6040439" cy="5506426"/>
          </a:xfrm>
          <a:prstGeom prst="rect">
            <a:avLst/>
          </a:prstGeom>
        </p:spPr>
        <p:txBody>
          <a:bodyPr/>
          <a:lstStyle/>
          <a:p>
            <a:pPr marL="0" indent="0">
              <a:buSzTx/>
              <a:buFontTx/>
              <a:buNone/>
              <a:defRPr sz="3100"/>
            </a:pPr>
            <a:r>
              <a:t>Once the</a:t>
            </a:r>
            <a:r>
              <a:rPr>
                <a:solidFill>
                  <a:srgbClr val="782204"/>
                </a:solidFill>
              </a:rPr>
              <a:t> banker</a:t>
            </a:r>
            <a:r>
              <a:t> has identified a suitable buyer, they grant them exclusive access to the client’s </a:t>
            </a:r>
            <a:r>
              <a:rPr>
                <a:solidFill>
                  <a:srgbClr val="782204"/>
                </a:solidFill>
              </a:rPr>
              <a:t>financial</a:t>
            </a:r>
            <a:r>
              <a:t> and </a:t>
            </a:r>
            <a:r>
              <a:rPr>
                <a:solidFill>
                  <a:srgbClr val="782204"/>
                </a:solidFill>
              </a:rPr>
              <a:t>operational information</a:t>
            </a:r>
            <a:r>
              <a:t>. All relevant information is quickly and thoroughly checked to minimize deal uncertainty. </a:t>
            </a:r>
            <a:br/>
            <a:br/>
            <a:r>
              <a:t>The banker and buyer draft a legal contract for the purchase and agree on a deal </a:t>
            </a:r>
            <a:r>
              <a:rPr>
                <a:solidFill>
                  <a:srgbClr val="782204"/>
                </a:solidFill>
              </a:rPr>
              <a:t>valuation</a:t>
            </a:r>
            <a:r>
              <a:t>.</a:t>
            </a:r>
          </a:p>
        </p:txBody>
      </p:sp>
      <p:pic>
        <p:nvPicPr>
          <p:cNvPr id="398" name="Image" descr="Image"/>
          <p:cNvPicPr>
            <a:picLocks noChangeAspect="1"/>
          </p:cNvPicPr>
          <p:nvPr/>
        </p:nvPicPr>
        <p:blipFill>
          <a:blip r:embed="rId2">
            <a:extLst/>
          </a:blip>
          <a:srcRect l="5655" t="0" r="15677" b="0"/>
          <a:stretch>
            <a:fillRect/>
          </a:stretch>
        </p:blipFill>
        <p:spPr>
          <a:xfrm>
            <a:off x="6944854" y="3803541"/>
            <a:ext cx="6032890" cy="5112586"/>
          </a:xfrm>
          <a:prstGeom prst="rect">
            <a:avLst/>
          </a:prstGeom>
          <a:ln w="12700">
            <a:miter lim="400000"/>
          </a:ln>
        </p:spPr>
      </p:pic>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37" name="partial view looking up at the Colosseum under a blue sky" descr="partial view looking up at the Colosseum under a blue sky"/>
          <p:cNvPicPr>
            <a:picLocks noChangeAspect="1"/>
          </p:cNvPicPr>
          <p:nvPr>
            <p:ph type="pic" idx="21"/>
          </p:nvPr>
        </p:nvPicPr>
        <p:blipFill>
          <a:blip r:embed="rId2">
            <a:extLst/>
          </a:blip>
          <a:srcRect l="11104" t="90" r="30643" b="1816"/>
          <a:stretch>
            <a:fillRect/>
          </a:stretch>
        </p:blipFill>
        <p:spPr>
          <a:xfrm>
            <a:off x="12192000" y="0"/>
            <a:ext cx="12192000" cy="13716000"/>
          </a:xfrm>
          <a:prstGeom prst="rect">
            <a:avLst/>
          </a:prstGeom>
        </p:spPr>
      </p:pic>
      <p:sp>
        <p:nvSpPr>
          <p:cNvPr id="138" name="Why are Financial Institutions interested in AI/ML?"/>
          <p:cNvSpPr txBox="1"/>
          <p:nvPr>
            <p:ph type="title"/>
          </p:nvPr>
        </p:nvSpPr>
        <p:spPr>
          <a:xfrm>
            <a:off x="1064070" y="2006600"/>
            <a:ext cx="10007601" cy="4470400"/>
          </a:xfrm>
          <a:prstGeom prst="rect">
            <a:avLst/>
          </a:prstGeom>
        </p:spPr>
        <p:txBody>
          <a:bodyPr/>
          <a:lstStyle>
            <a:lvl1pPr>
              <a:spcBef>
                <a:spcPts val="2000"/>
              </a:spcBef>
              <a:defRPr sz="6000"/>
            </a:lvl1pPr>
          </a:lstStyle>
          <a:p>
            <a:pPr/>
            <a:r>
              <a:t>Why are Financial Institutions interested in AI/ML?</a:t>
            </a:r>
          </a:p>
        </p:txBody>
      </p:sp>
      <p:sp>
        <p:nvSpPr>
          <p:cNvPr id="139" name="Financial Institutions are Investing Heavily in AI…"/>
          <p:cNvSpPr txBox="1"/>
          <p:nvPr>
            <p:ph type="body" sz="quarter" idx="1"/>
          </p:nvPr>
        </p:nvSpPr>
        <p:spPr>
          <a:xfrm>
            <a:off x="1064070" y="7963023"/>
            <a:ext cx="10007601" cy="4470401"/>
          </a:xfrm>
          <a:prstGeom prst="rect">
            <a:avLst/>
          </a:prstGeom>
        </p:spPr>
        <p:txBody>
          <a:bodyPr/>
          <a:lstStyle/>
          <a:p>
            <a:pPr marL="635000" indent="-635000">
              <a:spcBef>
                <a:spcPts val="1000"/>
              </a:spcBef>
              <a:buSzPct val="75000"/>
              <a:buFont typeface="Helvetica Neue"/>
              <a:buChar char="•"/>
              <a:defRPr>
                <a:latin typeface="+mn-lt"/>
                <a:ea typeface="+mn-ea"/>
                <a:cs typeface="+mn-cs"/>
                <a:sym typeface="Helvetica Neue Light"/>
              </a:defRPr>
            </a:pPr>
            <a:r>
              <a:t>Financial Institutions are Investing Heavily in AI</a:t>
            </a:r>
          </a:p>
          <a:p>
            <a:pPr marL="635000" indent="-635000">
              <a:spcBef>
                <a:spcPts val="1000"/>
              </a:spcBef>
              <a:buSzPct val="75000"/>
              <a:buFont typeface="Helvetica Neue"/>
              <a:buChar char="•"/>
              <a:defRPr>
                <a:latin typeface="+mn-lt"/>
                <a:ea typeface="+mn-ea"/>
                <a:cs typeface="+mn-cs"/>
                <a:sym typeface="Helvetica Neue Light"/>
              </a:defRPr>
            </a:pPr>
          </a:p>
          <a:p>
            <a:pPr marL="635000" indent="-635000">
              <a:spcBef>
                <a:spcPts val="1000"/>
              </a:spcBef>
              <a:buSzPct val="75000"/>
              <a:buFont typeface="Helvetica Neue"/>
              <a:buChar char="•"/>
              <a:defRPr>
                <a:latin typeface="+mn-lt"/>
                <a:ea typeface="+mn-ea"/>
                <a:cs typeface="+mn-cs"/>
                <a:sym typeface="Helvetica Neue Light"/>
              </a:defRPr>
            </a:pPr>
            <a:r>
              <a:t>Why Now? A Timeline of AI Adoption</a:t>
            </a:r>
          </a:p>
          <a:p>
            <a:pPr marL="635000" indent="-635000">
              <a:spcBef>
                <a:spcPts val="1000"/>
              </a:spcBef>
              <a:buSzPct val="75000"/>
              <a:buFont typeface="Helvetica Neue"/>
              <a:buChar char="•"/>
              <a:defRPr>
                <a:latin typeface="+mn-lt"/>
                <a:ea typeface="+mn-ea"/>
                <a:cs typeface="+mn-cs"/>
                <a:sym typeface="Helvetica Neue Light"/>
              </a:defRPr>
            </a:pPr>
          </a:p>
          <a:p>
            <a:pPr marL="635000" indent="-635000">
              <a:spcBef>
                <a:spcPts val="1000"/>
              </a:spcBef>
              <a:buSzPct val="75000"/>
              <a:buFont typeface="Helvetica Neue"/>
              <a:buChar char="•"/>
              <a:defRPr>
                <a:latin typeface="+mn-lt"/>
                <a:ea typeface="+mn-ea"/>
                <a:cs typeface="+mn-cs"/>
                <a:sym typeface="Helvetica Neue Light"/>
              </a:defRPr>
            </a:pPr>
            <a:r>
              <a:t>Topics in AI</a:t>
            </a:r>
          </a:p>
        </p:txBody>
      </p:sp>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0" name="Investment Banking Case Study: Due Diligence"/>
          <p:cNvSpPr txBox="1"/>
          <p:nvPr>
            <p:ph type="title"/>
          </p:nvPr>
        </p:nvSpPr>
        <p:spPr>
          <a:prstGeom prst="rect">
            <a:avLst/>
          </a:prstGeom>
        </p:spPr>
        <p:txBody>
          <a:bodyPr/>
          <a:lstStyle/>
          <a:p>
            <a:pPr/>
            <a:r>
              <a:t>Investment Banking Case Study: Due Diligence</a:t>
            </a:r>
          </a:p>
        </p:txBody>
      </p:sp>
      <p:sp>
        <p:nvSpPr>
          <p:cNvPr id="401" name="How can AI help?…"/>
          <p:cNvSpPr txBox="1"/>
          <p:nvPr/>
        </p:nvSpPr>
        <p:spPr>
          <a:xfrm>
            <a:off x="13716142" y="6490787"/>
            <a:ext cx="9887422" cy="6097650"/>
          </a:xfrm>
          <a:prstGeom prst="rect">
            <a:avLst/>
          </a:prstGeom>
          <a:gradFill>
            <a:gsLst>
              <a:gs pos="0">
                <a:srgbClr val="FFFFFF"/>
              </a:gs>
              <a:gs pos="100000">
                <a:srgbClr val="E4E5E5"/>
              </a:gs>
            </a:gsLst>
            <a:lin ang="5400000"/>
          </a:gra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sz="3500">
                <a:solidFill>
                  <a:srgbClr val="4B4B4B"/>
                </a:solidFill>
              </a:defRPr>
            </a:pPr>
            <a:r>
              <a:t>How can AI help?</a:t>
            </a:r>
          </a:p>
          <a:p>
            <a:pPr>
              <a:defRPr sz="2600">
                <a:solidFill>
                  <a:srgbClr val="4B4B4B"/>
                </a:solidFill>
              </a:defRPr>
            </a:pPr>
          </a:p>
          <a:p>
            <a:pPr marL="330200" indent="-330200" algn="l">
              <a:buSzPct val="75000"/>
              <a:buFont typeface="Helvetica Neue"/>
              <a:buChar char="-"/>
              <a:defRPr sz="3000">
                <a:solidFill>
                  <a:srgbClr val="4B4B4B"/>
                </a:solidFill>
              </a:defRPr>
            </a:pPr>
            <a:r>
              <a:rPr b="1">
                <a:latin typeface="Helvetica Neue"/>
                <a:ea typeface="Helvetica Neue"/>
                <a:cs typeface="Helvetica Neue"/>
                <a:sym typeface="Helvetica Neue"/>
              </a:rPr>
              <a:t>Contract Understanding</a:t>
            </a:r>
            <a:r>
              <a:t>: Algorithms can scan contracts to avoid clauses which shift the balance of the deal.</a:t>
            </a:r>
          </a:p>
          <a:p>
            <a:pPr marL="330200" indent="-330200" algn="l">
              <a:buSzPct val="75000"/>
              <a:buFont typeface="Helvetica Neue"/>
              <a:buChar char="-"/>
              <a:defRPr sz="3000">
                <a:solidFill>
                  <a:srgbClr val="4B4B4B"/>
                </a:solidFill>
              </a:defRPr>
            </a:pPr>
          </a:p>
          <a:p>
            <a:pPr marL="330200" indent="-330200" algn="l">
              <a:buSzPct val="75000"/>
              <a:buFont typeface="Helvetica Neue"/>
              <a:buChar char="-"/>
              <a:defRPr sz="3000">
                <a:solidFill>
                  <a:srgbClr val="4B4B4B"/>
                </a:solidFill>
              </a:defRPr>
            </a:pPr>
            <a:r>
              <a:rPr b="1">
                <a:latin typeface="Helvetica Neue"/>
                <a:ea typeface="Helvetica Neue"/>
                <a:cs typeface="Helvetica Neue"/>
                <a:sym typeface="Helvetica Neue"/>
              </a:rPr>
              <a:t>Compliance &amp; Anomaly Detection</a:t>
            </a:r>
            <a:r>
              <a:t>: Client information may contain accounting issues which affect the deal price.</a:t>
            </a:r>
          </a:p>
          <a:p>
            <a:pPr marL="330200" indent="-330200" algn="l">
              <a:buSzPct val="75000"/>
              <a:buFont typeface="Helvetica Neue"/>
              <a:buChar char="-"/>
              <a:defRPr sz="3000">
                <a:solidFill>
                  <a:srgbClr val="4B4B4B"/>
                </a:solidFill>
              </a:defRPr>
            </a:pPr>
          </a:p>
          <a:p>
            <a:pPr marL="330200" indent="-330200" algn="l">
              <a:buSzPct val="75000"/>
              <a:buFont typeface="Helvetica Neue"/>
              <a:buChar char="-"/>
              <a:defRPr sz="3000">
                <a:solidFill>
                  <a:srgbClr val="4B4B4B"/>
                </a:solidFill>
              </a:defRPr>
            </a:pPr>
            <a:r>
              <a:rPr b="1">
                <a:latin typeface="Helvetica Neue"/>
                <a:ea typeface="Helvetica Neue"/>
                <a:cs typeface="Helvetica Neue"/>
                <a:sym typeface="Helvetica Neue"/>
              </a:rPr>
              <a:t>Pricing</a:t>
            </a:r>
            <a:r>
              <a:t>: Machine Learning can help generate realistic scenarios to stress-test financial models.</a:t>
            </a:r>
          </a:p>
        </p:txBody>
      </p:sp>
      <p:sp>
        <p:nvSpPr>
          <p:cNvPr id="402" name="Bottlenecks (non-exhaustive)…"/>
          <p:cNvSpPr txBox="1"/>
          <p:nvPr/>
        </p:nvSpPr>
        <p:spPr>
          <a:xfrm>
            <a:off x="13713203" y="3606519"/>
            <a:ext cx="9893301" cy="1487550"/>
          </a:xfrm>
          <a:prstGeom prst="rect">
            <a:avLst/>
          </a:prstGeom>
          <a:gradFill>
            <a:gsLst>
              <a:gs pos="0">
                <a:srgbClr val="FFFFFF"/>
              </a:gs>
              <a:gs pos="100000">
                <a:srgbClr val="E4E5E5"/>
              </a:gs>
            </a:gsLst>
            <a:lin ang="5400000"/>
          </a:gra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sz="3500">
                <a:solidFill>
                  <a:srgbClr val="4B4B4B"/>
                </a:solidFill>
              </a:defRPr>
            </a:pPr>
            <a:r>
              <a:t>Bottlenecks (non-exhaustive)</a:t>
            </a:r>
          </a:p>
          <a:p>
            <a:pPr>
              <a:defRPr sz="2600">
                <a:solidFill>
                  <a:srgbClr val="4B4B4B"/>
                </a:solidFill>
              </a:defRPr>
            </a:pPr>
          </a:p>
          <a:p>
            <a:pPr>
              <a:defRPr sz="3000">
                <a:solidFill>
                  <a:srgbClr val="4B4B4B"/>
                </a:solidFill>
              </a:defRPr>
            </a:pPr>
            <a:r>
              <a:t>Discretion, Modeling Issues, Data Quality, Market Risk, …</a:t>
            </a:r>
          </a:p>
        </p:txBody>
      </p:sp>
      <p:sp>
        <p:nvSpPr>
          <p:cNvPr id="403" name="Where are the bottlenecks in the traditional process?…"/>
          <p:cNvSpPr/>
          <p:nvPr/>
        </p:nvSpPr>
        <p:spPr>
          <a:xfrm>
            <a:off x="802304" y="9567140"/>
            <a:ext cx="12064243" cy="3152171"/>
          </a:xfrm>
          <a:prstGeom prst="roundRect">
            <a:avLst>
              <a:gd name="adj" fmla="val 15827"/>
            </a:avLst>
          </a:prstGeom>
          <a:solidFill>
            <a:srgbClr val="8BB7E9">
              <a:alpha val="33596"/>
            </a:srgb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p>
            <a:pPr>
              <a:defRPr sz="3000">
                <a:solidFill>
                  <a:srgbClr val="7E8080"/>
                </a:solidFill>
              </a:defRPr>
            </a:pPr>
            <a:r>
              <a:t>Where are the </a:t>
            </a:r>
            <a:r>
              <a:rPr b="1">
                <a:latin typeface="Helvetica Neue"/>
                <a:ea typeface="Helvetica Neue"/>
                <a:cs typeface="Helvetica Neue"/>
                <a:sym typeface="Helvetica Neue"/>
              </a:rPr>
              <a:t>bottlenecks</a:t>
            </a:r>
            <a:r>
              <a:t> in the traditional process?</a:t>
            </a:r>
          </a:p>
          <a:p>
            <a:pPr>
              <a:defRPr sz="3000">
                <a:solidFill>
                  <a:srgbClr val="7E8080"/>
                </a:solidFill>
              </a:defRPr>
            </a:pPr>
          </a:p>
          <a:p>
            <a:pPr>
              <a:defRPr sz="3000">
                <a:solidFill>
                  <a:srgbClr val="7E8080"/>
                </a:solidFill>
              </a:defRPr>
            </a:pPr>
            <a:r>
              <a:t>What is stopping the Bank from </a:t>
            </a:r>
            <a:r>
              <a:rPr b="1">
                <a:latin typeface="Helvetica Neue"/>
                <a:ea typeface="Helvetica Neue"/>
                <a:cs typeface="Helvetica Neue"/>
                <a:sym typeface="Helvetica Neue"/>
              </a:rPr>
              <a:t>scaling</a:t>
            </a:r>
            <a:r>
              <a:t> its action?</a:t>
            </a:r>
          </a:p>
          <a:p>
            <a:pPr>
              <a:defRPr sz="3000">
                <a:solidFill>
                  <a:srgbClr val="7E8080"/>
                </a:solidFill>
              </a:defRPr>
            </a:pPr>
          </a:p>
          <a:p>
            <a:pPr>
              <a:defRPr sz="3000">
                <a:solidFill>
                  <a:srgbClr val="7E8080"/>
                </a:solidFill>
              </a:defRPr>
            </a:pPr>
            <a:r>
              <a:t>Which parts of the traditional process would benefit from being </a:t>
            </a:r>
            <a:r>
              <a:rPr b="1">
                <a:latin typeface="Helvetica Neue"/>
                <a:ea typeface="Helvetica Neue"/>
                <a:cs typeface="Helvetica Neue"/>
                <a:sym typeface="Helvetica Neue"/>
              </a:rPr>
              <a:t>data-driven</a:t>
            </a:r>
            <a:r>
              <a:t>?</a:t>
            </a:r>
          </a:p>
        </p:txBody>
      </p:sp>
      <p:sp>
        <p:nvSpPr>
          <p:cNvPr id="404" name="Once the banker has identified a suitable buyer, they grant them exclusive access to the client’s financial and operational information. All relevant information is quickly and thoroughly checked to minimize deal uncertainty.   The banker and buyer draft"/>
          <p:cNvSpPr txBox="1"/>
          <p:nvPr>
            <p:ph type="body" sz="quarter" idx="1"/>
          </p:nvPr>
        </p:nvSpPr>
        <p:spPr>
          <a:xfrm>
            <a:off x="735862" y="3606601"/>
            <a:ext cx="6040439" cy="5506426"/>
          </a:xfrm>
          <a:prstGeom prst="rect">
            <a:avLst/>
          </a:prstGeom>
        </p:spPr>
        <p:txBody>
          <a:bodyPr/>
          <a:lstStyle/>
          <a:p>
            <a:pPr marL="0" indent="0">
              <a:buSzTx/>
              <a:buFontTx/>
              <a:buNone/>
              <a:defRPr sz="3100"/>
            </a:pPr>
            <a:r>
              <a:t>Once the</a:t>
            </a:r>
            <a:r>
              <a:rPr>
                <a:solidFill>
                  <a:srgbClr val="782204"/>
                </a:solidFill>
              </a:rPr>
              <a:t> banker</a:t>
            </a:r>
            <a:r>
              <a:t> has identified a suitable buyer, they grant them exclusive access to the client’s </a:t>
            </a:r>
            <a:r>
              <a:rPr>
                <a:solidFill>
                  <a:srgbClr val="782204"/>
                </a:solidFill>
              </a:rPr>
              <a:t>financial</a:t>
            </a:r>
            <a:r>
              <a:t> and </a:t>
            </a:r>
            <a:r>
              <a:rPr>
                <a:solidFill>
                  <a:srgbClr val="782204"/>
                </a:solidFill>
              </a:rPr>
              <a:t>operational information</a:t>
            </a:r>
            <a:r>
              <a:t>. All relevant information is quickly and thoroughly checked to minimize deal uncertainty. </a:t>
            </a:r>
            <a:br/>
            <a:br/>
            <a:r>
              <a:t>The banker and buyer draft a legal contract for the purchase and agree on a deal </a:t>
            </a:r>
            <a:r>
              <a:rPr>
                <a:solidFill>
                  <a:srgbClr val="782204"/>
                </a:solidFill>
              </a:rPr>
              <a:t>valuation</a:t>
            </a:r>
            <a:r>
              <a:t>.</a:t>
            </a:r>
          </a:p>
        </p:txBody>
      </p:sp>
      <p:pic>
        <p:nvPicPr>
          <p:cNvPr id="405" name="Image" descr="Image"/>
          <p:cNvPicPr>
            <a:picLocks noChangeAspect="1"/>
          </p:cNvPicPr>
          <p:nvPr/>
        </p:nvPicPr>
        <p:blipFill>
          <a:blip r:embed="rId2">
            <a:extLst/>
          </a:blip>
          <a:srcRect l="5655" t="0" r="15677" b="0"/>
          <a:stretch>
            <a:fillRect/>
          </a:stretch>
        </p:blipFill>
        <p:spPr>
          <a:xfrm>
            <a:off x="6944854" y="3803541"/>
            <a:ext cx="6032890" cy="5112586"/>
          </a:xfrm>
          <a:prstGeom prst="rect">
            <a:avLst/>
          </a:prstGeom>
          <a:ln w="12700">
            <a:miter lim="400000"/>
          </a:ln>
        </p:spPr>
      </p:pic>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7" name="Investment Banking Case Study: Portfolio / Loan Management"/>
          <p:cNvSpPr txBox="1"/>
          <p:nvPr>
            <p:ph type="title"/>
          </p:nvPr>
        </p:nvSpPr>
        <p:spPr>
          <a:prstGeom prst="rect">
            <a:avLst/>
          </a:prstGeom>
        </p:spPr>
        <p:txBody>
          <a:bodyPr/>
          <a:lstStyle/>
          <a:p>
            <a:pPr/>
            <a:r>
              <a:t>Investment Banking Case Study: Portfolio / Loan Management</a:t>
            </a:r>
          </a:p>
        </p:txBody>
      </p:sp>
      <p:sp>
        <p:nvSpPr>
          <p:cNvPr id="408" name="Where are the bottlenecks in the traditional process?…"/>
          <p:cNvSpPr/>
          <p:nvPr/>
        </p:nvSpPr>
        <p:spPr>
          <a:xfrm>
            <a:off x="802304" y="9567140"/>
            <a:ext cx="12064243" cy="3152171"/>
          </a:xfrm>
          <a:prstGeom prst="roundRect">
            <a:avLst>
              <a:gd name="adj" fmla="val 15827"/>
            </a:avLst>
          </a:prstGeom>
          <a:solidFill>
            <a:srgbClr val="8BB7E9">
              <a:alpha val="33596"/>
            </a:srgb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p>
            <a:pPr>
              <a:defRPr sz="3000">
                <a:solidFill>
                  <a:srgbClr val="7E8080"/>
                </a:solidFill>
              </a:defRPr>
            </a:pPr>
            <a:r>
              <a:t>Where are the </a:t>
            </a:r>
            <a:r>
              <a:rPr b="1">
                <a:latin typeface="Helvetica Neue"/>
                <a:ea typeface="Helvetica Neue"/>
                <a:cs typeface="Helvetica Neue"/>
                <a:sym typeface="Helvetica Neue"/>
              </a:rPr>
              <a:t>bottlenecks</a:t>
            </a:r>
            <a:r>
              <a:t> in the traditional process?</a:t>
            </a:r>
          </a:p>
          <a:p>
            <a:pPr>
              <a:defRPr sz="3000">
                <a:solidFill>
                  <a:srgbClr val="7E8080"/>
                </a:solidFill>
              </a:defRPr>
            </a:pPr>
          </a:p>
          <a:p>
            <a:pPr>
              <a:defRPr sz="3000">
                <a:solidFill>
                  <a:srgbClr val="7E8080"/>
                </a:solidFill>
              </a:defRPr>
            </a:pPr>
            <a:r>
              <a:t>What is stopping the Bank from </a:t>
            </a:r>
            <a:r>
              <a:rPr b="1">
                <a:latin typeface="Helvetica Neue"/>
                <a:ea typeface="Helvetica Neue"/>
                <a:cs typeface="Helvetica Neue"/>
                <a:sym typeface="Helvetica Neue"/>
              </a:rPr>
              <a:t>scaling</a:t>
            </a:r>
            <a:r>
              <a:t> its action?</a:t>
            </a:r>
          </a:p>
          <a:p>
            <a:pPr>
              <a:defRPr sz="3000">
                <a:solidFill>
                  <a:srgbClr val="7E8080"/>
                </a:solidFill>
              </a:defRPr>
            </a:pPr>
          </a:p>
          <a:p>
            <a:pPr>
              <a:defRPr sz="3000">
                <a:solidFill>
                  <a:srgbClr val="7E8080"/>
                </a:solidFill>
              </a:defRPr>
            </a:pPr>
            <a:r>
              <a:t>Which parts of the traditional process would benefit from being </a:t>
            </a:r>
            <a:r>
              <a:rPr b="1">
                <a:latin typeface="Helvetica Neue"/>
                <a:ea typeface="Helvetica Neue"/>
                <a:cs typeface="Helvetica Neue"/>
                <a:sym typeface="Helvetica Neue"/>
              </a:rPr>
              <a:t>data-driven</a:t>
            </a:r>
            <a:r>
              <a:t>?</a:t>
            </a:r>
          </a:p>
        </p:txBody>
      </p:sp>
      <p:sp>
        <p:nvSpPr>
          <p:cNvPr id="409" name="Aside from M&amp;A, banks lend money to corporate clients to help them execute their strategy. Loan monitoring teams keep track of all the loans the Bank makes and fees it receives.   Multiple banks can participate in a loan, in which case they receive infor"/>
          <p:cNvSpPr txBox="1"/>
          <p:nvPr>
            <p:ph type="body" sz="quarter" idx="1"/>
          </p:nvPr>
        </p:nvSpPr>
        <p:spPr>
          <a:xfrm>
            <a:off x="735862" y="3606601"/>
            <a:ext cx="6040439" cy="5506426"/>
          </a:xfrm>
          <a:prstGeom prst="rect">
            <a:avLst/>
          </a:prstGeom>
        </p:spPr>
        <p:txBody>
          <a:bodyPr/>
          <a:lstStyle/>
          <a:p>
            <a:pPr marL="0" indent="0">
              <a:buSzTx/>
              <a:buFontTx/>
              <a:buNone/>
              <a:defRPr sz="3100"/>
            </a:pPr>
            <a:r>
              <a:t>Aside from M&amp;A, banks lend money to corporate clients to help them execute their strategy. </a:t>
            </a:r>
            <a:r>
              <a:rPr>
                <a:solidFill>
                  <a:srgbClr val="782204"/>
                </a:solidFill>
              </a:rPr>
              <a:t>Loan monitoring</a:t>
            </a:r>
            <a:r>
              <a:t> teams keep track of all the loans the Bank makes and fees it receives. </a:t>
            </a:r>
            <a:br/>
            <a:br/>
            <a:r>
              <a:t>Multiple banks can participate in a loan, in which case they receive information on all the </a:t>
            </a:r>
            <a:r>
              <a:rPr>
                <a:solidFill>
                  <a:srgbClr val="782204"/>
                </a:solidFill>
              </a:rPr>
              <a:t>other banks</a:t>
            </a:r>
            <a:r>
              <a:t>’ participation.</a:t>
            </a:r>
          </a:p>
        </p:txBody>
      </p:sp>
      <p:pic>
        <p:nvPicPr>
          <p:cNvPr id="410" name="Image" descr="Image"/>
          <p:cNvPicPr>
            <a:picLocks noChangeAspect="1"/>
          </p:cNvPicPr>
          <p:nvPr/>
        </p:nvPicPr>
        <p:blipFill>
          <a:blip r:embed="rId2">
            <a:extLst/>
          </a:blip>
          <a:srcRect l="23861" t="0" r="19985" b="0"/>
          <a:stretch>
            <a:fillRect/>
          </a:stretch>
        </p:blipFill>
        <p:spPr>
          <a:xfrm>
            <a:off x="6857926" y="3682296"/>
            <a:ext cx="6014035" cy="5355050"/>
          </a:xfrm>
          <a:prstGeom prst="rect">
            <a:avLst/>
          </a:prstGeom>
          <a:ln w="12700">
            <a:miter lim="400000"/>
          </a:ln>
        </p:spPr>
      </p:pic>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2" name="Investment Banking Case Study: Portfolio / Loan Management"/>
          <p:cNvSpPr txBox="1"/>
          <p:nvPr>
            <p:ph type="title"/>
          </p:nvPr>
        </p:nvSpPr>
        <p:spPr>
          <a:prstGeom prst="rect">
            <a:avLst/>
          </a:prstGeom>
        </p:spPr>
        <p:txBody>
          <a:bodyPr/>
          <a:lstStyle/>
          <a:p>
            <a:pPr/>
            <a:r>
              <a:t>Investment Banking Case Study: Portfolio / Loan Management</a:t>
            </a:r>
          </a:p>
        </p:txBody>
      </p:sp>
      <p:sp>
        <p:nvSpPr>
          <p:cNvPr id="413" name="How can AI help?…"/>
          <p:cNvSpPr txBox="1"/>
          <p:nvPr/>
        </p:nvSpPr>
        <p:spPr>
          <a:xfrm>
            <a:off x="13716142" y="6947988"/>
            <a:ext cx="9887422" cy="5183249"/>
          </a:xfrm>
          <a:prstGeom prst="rect">
            <a:avLst/>
          </a:prstGeom>
          <a:gradFill>
            <a:gsLst>
              <a:gs pos="0">
                <a:srgbClr val="FFFFFF"/>
              </a:gs>
              <a:gs pos="100000">
                <a:srgbClr val="E4E5E5"/>
              </a:gs>
            </a:gsLst>
            <a:lin ang="5400000"/>
          </a:gra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sz="3500">
                <a:solidFill>
                  <a:srgbClr val="4B4B4B"/>
                </a:solidFill>
              </a:defRPr>
            </a:pPr>
            <a:r>
              <a:t>How can AI help?</a:t>
            </a:r>
          </a:p>
          <a:p>
            <a:pPr>
              <a:defRPr sz="2600">
                <a:solidFill>
                  <a:srgbClr val="4B4B4B"/>
                </a:solidFill>
              </a:defRPr>
            </a:pPr>
          </a:p>
          <a:p>
            <a:pPr marL="330200" indent="-330200" algn="l">
              <a:buSzPct val="75000"/>
              <a:buFont typeface="Helvetica Neue"/>
              <a:buChar char="-"/>
              <a:defRPr sz="3000">
                <a:solidFill>
                  <a:srgbClr val="4B4B4B"/>
                </a:solidFill>
              </a:defRPr>
            </a:pPr>
            <a:r>
              <a:rPr b="1">
                <a:latin typeface="Helvetica Neue"/>
                <a:ea typeface="Helvetica Neue"/>
                <a:cs typeface="Helvetica Neue"/>
                <a:sym typeface="Helvetica Neue"/>
              </a:rPr>
              <a:t>Document Understanding</a:t>
            </a:r>
            <a:r>
              <a:t>: Loans involving many banks generate large amounts of documentation.</a:t>
            </a:r>
          </a:p>
          <a:p>
            <a:pPr marL="330200" indent="-330200" algn="l">
              <a:buSzPct val="75000"/>
              <a:buFont typeface="Helvetica Neue"/>
              <a:buChar char="-"/>
              <a:defRPr sz="3000">
                <a:solidFill>
                  <a:srgbClr val="4B4B4B"/>
                </a:solidFill>
              </a:defRPr>
            </a:pPr>
          </a:p>
          <a:p>
            <a:pPr marL="330200" indent="-330200" algn="l">
              <a:buSzPct val="75000"/>
              <a:buFont typeface="Helvetica Neue"/>
              <a:buChar char="-"/>
              <a:defRPr sz="3000">
                <a:solidFill>
                  <a:srgbClr val="4B4B4B"/>
                </a:solidFill>
              </a:defRPr>
            </a:pPr>
            <a:r>
              <a:rPr b="1">
                <a:latin typeface="Helvetica Neue"/>
                <a:ea typeface="Helvetica Neue"/>
                <a:cs typeface="Helvetica Neue"/>
                <a:sym typeface="Helvetica Neue"/>
              </a:rPr>
              <a:t>Market Intelligence</a:t>
            </a:r>
            <a:r>
              <a:t>: Valuable intel on competing banks can be extracted from information companies disclose. </a:t>
            </a:r>
          </a:p>
          <a:p>
            <a:pPr marL="330200" indent="-330200" algn="l">
              <a:buSzPct val="75000"/>
              <a:buFont typeface="Helvetica Neue"/>
              <a:buChar char="-"/>
              <a:defRPr sz="3000">
                <a:solidFill>
                  <a:srgbClr val="4B4B4B"/>
                </a:solidFill>
              </a:defRPr>
            </a:pPr>
          </a:p>
          <a:p>
            <a:pPr marL="330200" indent="-330200" algn="l">
              <a:buSzPct val="75000"/>
              <a:buFont typeface="Helvetica Neue"/>
              <a:buChar char="-"/>
              <a:defRPr sz="3000">
                <a:solidFill>
                  <a:srgbClr val="4B4B4B"/>
                </a:solidFill>
              </a:defRPr>
            </a:pPr>
            <a:r>
              <a:rPr b="1">
                <a:latin typeface="Helvetica Neue"/>
                <a:ea typeface="Helvetica Neue"/>
                <a:cs typeface="Helvetica Neue"/>
                <a:sym typeface="Helvetica Neue"/>
              </a:rPr>
              <a:t>Analytics</a:t>
            </a:r>
            <a:r>
              <a:t>: Automatically identify low-fee / low-yield loans to reallocate capital to more profitable clients.</a:t>
            </a:r>
          </a:p>
        </p:txBody>
      </p:sp>
      <p:sp>
        <p:nvSpPr>
          <p:cNvPr id="414" name="Bottlenecks (non-exhaustive)…"/>
          <p:cNvSpPr txBox="1"/>
          <p:nvPr/>
        </p:nvSpPr>
        <p:spPr>
          <a:xfrm>
            <a:off x="13713203" y="3606519"/>
            <a:ext cx="9893301" cy="1487550"/>
          </a:xfrm>
          <a:prstGeom prst="rect">
            <a:avLst/>
          </a:prstGeom>
          <a:gradFill>
            <a:gsLst>
              <a:gs pos="0">
                <a:srgbClr val="FFFFFF"/>
              </a:gs>
              <a:gs pos="100000">
                <a:srgbClr val="E4E5E5"/>
              </a:gs>
            </a:gsLst>
            <a:lin ang="5400000"/>
          </a:gra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sz="3500">
                <a:solidFill>
                  <a:srgbClr val="4B4B4B"/>
                </a:solidFill>
              </a:defRPr>
            </a:pPr>
            <a:r>
              <a:t>Bottlenecks (non-exhaustive)</a:t>
            </a:r>
          </a:p>
          <a:p>
            <a:pPr>
              <a:defRPr sz="2600">
                <a:solidFill>
                  <a:srgbClr val="4B4B4B"/>
                </a:solidFill>
              </a:defRPr>
            </a:pPr>
          </a:p>
          <a:p>
            <a:pPr>
              <a:defRPr sz="3000">
                <a:solidFill>
                  <a:srgbClr val="4B4B4B"/>
                </a:solidFill>
              </a:defRPr>
            </a:pPr>
            <a:r>
              <a:t>Data Quality, Competition, Yield, Attention, …</a:t>
            </a:r>
          </a:p>
        </p:txBody>
      </p:sp>
      <p:sp>
        <p:nvSpPr>
          <p:cNvPr id="415" name="Where are the bottlenecks in the traditional process?…"/>
          <p:cNvSpPr/>
          <p:nvPr/>
        </p:nvSpPr>
        <p:spPr>
          <a:xfrm>
            <a:off x="802304" y="9567140"/>
            <a:ext cx="12064243" cy="3152171"/>
          </a:xfrm>
          <a:prstGeom prst="roundRect">
            <a:avLst>
              <a:gd name="adj" fmla="val 15827"/>
            </a:avLst>
          </a:prstGeom>
          <a:solidFill>
            <a:srgbClr val="8BB7E9">
              <a:alpha val="33596"/>
            </a:srgb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p>
            <a:pPr>
              <a:defRPr sz="3000">
                <a:solidFill>
                  <a:srgbClr val="7E8080"/>
                </a:solidFill>
              </a:defRPr>
            </a:pPr>
            <a:r>
              <a:t>Where are the </a:t>
            </a:r>
            <a:r>
              <a:rPr b="1">
                <a:latin typeface="Helvetica Neue"/>
                <a:ea typeface="Helvetica Neue"/>
                <a:cs typeface="Helvetica Neue"/>
                <a:sym typeface="Helvetica Neue"/>
              </a:rPr>
              <a:t>bottlenecks</a:t>
            </a:r>
            <a:r>
              <a:t> in the traditional process?</a:t>
            </a:r>
          </a:p>
          <a:p>
            <a:pPr>
              <a:defRPr sz="3000">
                <a:solidFill>
                  <a:srgbClr val="7E8080"/>
                </a:solidFill>
              </a:defRPr>
            </a:pPr>
          </a:p>
          <a:p>
            <a:pPr>
              <a:defRPr sz="3000">
                <a:solidFill>
                  <a:srgbClr val="7E8080"/>
                </a:solidFill>
              </a:defRPr>
            </a:pPr>
            <a:r>
              <a:t>What is stopping the Bank from </a:t>
            </a:r>
            <a:r>
              <a:rPr b="1">
                <a:latin typeface="Helvetica Neue"/>
                <a:ea typeface="Helvetica Neue"/>
                <a:cs typeface="Helvetica Neue"/>
                <a:sym typeface="Helvetica Neue"/>
              </a:rPr>
              <a:t>scaling</a:t>
            </a:r>
            <a:r>
              <a:t> its action?</a:t>
            </a:r>
          </a:p>
          <a:p>
            <a:pPr>
              <a:defRPr sz="3000">
                <a:solidFill>
                  <a:srgbClr val="7E8080"/>
                </a:solidFill>
              </a:defRPr>
            </a:pPr>
          </a:p>
          <a:p>
            <a:pPr>
              <a:defRPr sz="3000">
                <a:solidFill>
                  <a:srgbClr val="7E8080"/>
                </a:solidFill>
              </a:defRPr>
            </a:pPr>
            <a:r>
              <a:t>Which parts of the traditional process would benefit from being </a:t>
            </a:r>
            <a:r>
              <a:rPr b="1">
                <a:latin typeface="Helvetica Neue"/>
                <a:ea typeface="Helvetica Neue"/>
                <a:cs typeface="Helvetica Neue"/>
                <a:sym typeface="Helvetica Neue"/>
              </a:rPr>
              <a:t>data-driven</a:t>
            </a:r>
            <a:r>
              <a:t>?</a:t>
            </a:r>
          </a:p>
        </p:txBody>
      </p:sp>
      <p:sp>
        <p:nvSpPr>
          <p:cNvPr id="416" name="Aside from M&amp;A, banks lend money to corporate clients to help them execute their strategy. Loan monitoring teams keep track of all the loans the Bank makes and fees it receives.   Multiple banks can participate in a loan, in which case they receive infor"/>
          <p:cNvSpPr txBox="1"/>
          <p:nvPr>
            <p:ph type="body" sz="quarter" idx="1"/>
          </p:nvPr>
        </p:nvSpPr>
        <p:spPr>
          <a:xfrm>
            <a:off x="735862" y="3606601"/>
            <a:ext cx="6040439" cy="5506426"/>
          </a:xfrm>
          <a:prstGeom prst="rect">
            <a:avLst/>
          </a:prstGeom>
        </p:spPr>
        <p:txBody>
          <a:bodyPr/>
          <a:lstStyle/>
          <a:p>
            <a:pPr marL="0" indent="0">
              <a:buSzTx/>
              <a:buFontTx/>
              <a:buNone/>
              <a:defRPr sz="3100"/>
            </a:pPr>
            <a:r>
              <a:t>Aside from M&amp;A, banks lend money to corporate clients to help them execute their strategy. </a:t>
            </a:r>
            <a:r>
              <a:rPr>
                <a:solidFill>
                  <a:srgbClr val="782204"/>
                </a:solidFill>
              </a:rPr>
              <a:t>Loan monitoring</a:t>
            </a:r>
            <a:r>
              <a:t> teams keep track of all the loans the Bank makes and fees it receives. </a:t>
            </a:r>
            <a:br/>
            <a:br/>
            <a:r>
              <a:t>Multiple banks can participate in a loan, in which case they receive information on all the </a:t>
            </a:r>
            <a:r>
              <a:rPr>
                <a:solidFill>
                  <a:srgbClr val="782204"/>
                </a:solidFill>
              </a:rPr>
              <a:t>other banks</a:t>
            </a:r>
            <a:r>
              <a:t>’ participation.</a:t>
            </a:r>
          </a:p>
        </p:txBody>
      </p:sp>
      <p:pic>
        <p:nvPicPr>
          <p:cNvPr id="417" name="Image" descr="Image"/>
          <p:cNvPicPr>
            <a:picLocks noChangeAspect="1"/>
          </p:cNvPicPr>
          <p:nvPr/>
        </p:nvPicPr>
        <p:blipFill>
          <a:blip r:embed="rId2">
            <a:extLst/>
          </a:blip>
          <a:srcRect l="23861" t="0" r="19985" b="0"/>
          <a:stretch>
            <a:fillRect/>
          </a:stretch>
        </p:blipFill>
        <p:spPr>
          <a:xfrm>
            <a:off x="6857926" y="3682296"/>
            <a:ext cx="6014035" cy="5355050"/>
          </a:xfrm>
          <a:prstGeom prst="rect">
            <a:avLst/>
          </a:prstGeom>
          <a:ln w="12700">
            <a:miter lim="400000"/>
          </a:ln>
        </p:spPr>
      </p:pic>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19" name="partial view looking up at the Colosseum under a blue sky" descr="partial view looking up at the Colosseum under a blue sky"/>
          <p:cNvPicPr>
            <a:picLocks noChangeAspect="1"/>
          </p:cNvPicPr>
          <p:nvPr>
            <p:ph type="pic" idx="21"/>
          </p:nvPr>
        </p:nvPicPr>
        <p:blipFill>
          <a:blip r:embed="rId2">
            <a:extLst/>
          </a:blip>
          <a:srcRect l="11104" t="90" r="30643" b="1816"/>
          <a:stretch>
            <a:fillRect/>
          </a:stretch>
        </p:blipFill>
        <p:spPr>
          <a:xfrm>
            <a:off x="12192000" y="0"/>
            <a:ext cx="12192000" cy="13716000"/>
          </a:xfrm>
          <a:prstGeom prst="rect">
            <a:avLst/>
          </a:prstGeom>
        </p:spPr>
      </p:pic>
      <p:sp>
        <p:nvSpPr>
          <p:cNvPr id="420" name="Frontiers of AI in Finance"/>
          <p:cNvSpPr txBox="1"/>
          <p:nvPr>
            <p:ph type="title"/>
          </p:nvPr>
        </p:nvSpPr>
        <p:spPr>
          <a:xfrm>
            <a:off x="1064070" y="2006600"/>
            <a:ext cx="10007601" cy="4470400"/>
          </a:xfrm>
          <a:prstGeom prst="rect">
            <a:avLst/>
          </a:prstGeom>
        </p:spPr>
        <p:txBody>
          <a:bodyPr/>
          <a:lstStyle>
            <a:lvl1pPr>
              <a:spcBef>
                <a:spcPts val="2000"/>
              </a:spcBef>
              <a:defRPr sz="6000"/>
            </a:lvl1pPr>
          </a:lstStyle>
          <a:p>
            <a:pPr/>
            <a:r>
              <a:t>Frontiers of AI in Finance</a:t>
            </a:r>
          </a:p>
        </p:txBody>
      </p:sp>
      <p:sp>
        <p:nvSpPr>
          <p:cNvPr id="421" name="LegalTech &amp; Contract Understanding…"/>
          <p:cNvSpPr txBox="1"/>
          <p:nvPr>
            <p:ph type="body" sz="quarter" idx="1"/>
          </p:nvPr>
        </p:nvSpPr>
        <p:spPr>
          <a:xfrm>
            <a:off x="1066800" y="7213600"/>
            <a:ext cx="10007600" cy="5886850"/>
          </a:xfrm>
          <a:prstGeom prst="rect">
            <a:avLst/>
          </a:prstGeom>
        </p:spPr>
        <p:txBody>
          <a:bodyPr/>
          <a:lstStyle/>
          <a:p>
            <a:pPr marL="635000" indent="-635000">
              <a:spcBef>
                <a:spcPts val="1000"/>
              </a:spcBef>
              <a:buSzPct val="75000"/>
              <a:buFont typeface="Helvetica Neue"/>
              <a:buChar char="•"/>
              <a:defRPr>
                <a:latin typeface="+mn-lt"/>
                <a:ea typeface="+mn-ea"/>
                <a:cs typeface="+mn-cs"/>
                <a:sym typeface="Helvetica Neue Light"/>
              </a:defRPr>
            </a:pPr>
            <a:r>
              <a:t>LegalTech &amp; Contract Understanding</a:t>
            </a:r>
          </a:p>
          <a:p>
            <a:pPr marL="635000" indent="-635000">
              <a:spcBef>
                <a:spcPts val="1000"/>
              </a:spcBef>
              <a:buSzPct val="75000"/>
              <a:buFont typeface="Helvetica Neue"/>
              <a:buChar char="•"/>
              <a:defRPr>
                <a:latin typeface="+mn-lt"/>
                <a:ea typeface="+mn-ea"/>
                <a:cs typeface="+mn-cs"/>
                <a:sym typeface="Helvetica Neue Light"/>
              </a:defRPr>
            </a:pPr>
          </a:p>
          <a:p>
            <a:pPr marL="635000" indent="-635000">
              <a:spcBef>
                <a:spcPts val="1000"/>
              </a:spcBef>
              <a:buSzPct val="75000"/>
              <a:buFont typeface="Helvetica Neue"/>
              <a:buChar char="•"/>
              <a:defRPr>
                <a:latin typeface="+mn-lt"/>
                <a:ea typeface="+mn-ea"/>
                <a:cs typeface="+mn-cs"/>
                <a:sym typeface="Helvetica Neue Light"/>
              </a:defRPr>
            </a:pPr>
            <a:r>
              <a:t>Document Management &amp; Search Engines</a:t>
            </a:r>
          </a:p>
          <a:p>
            <a:pPr marL="635000" indent="-635000">
              <a:spcBef>
                <a:spcPts val="1000"/>
              </a:spcBef>
              <a:buSzPct val="75000"/>
              <a:buFont typeface="Helvetica Neue"/>
              <a:buChar char="•"/>
              <a:defRPr>
                <a:latin typeface="+mn-lt"/>
                <a:ea typeface="+mn-ea"/>
                <a:cs typeface="+mn-cs"/>
                <a:sym typeface="Helvetica Neue Light"/>
              </a:defRPr>
            </a:pPr>
          </a:p>
          <a:p>
            <a:pPr marL="635000" indent="-635000">
              <a:spcBef>
                <a:spcPts val="1000"/>
              </a:spcBef>
              <a:buSzPct val="75000"/>
              <a:buFont typeface="Helvetica Neue"/>
              <a:buChar char="•"/>
              <a:defRPr>
                <a:latin typeface="+mn-lt"/>
                <a:ea typeface="+mn-ea"/>
                <a:cs typeface="+mn-cs"/>
                <a:sym typeface="Helvetica Neue Light"/>
              </a:defRPr>
            </a:pPr>
            <a:r>
              <a:t>Causality &amp; Interpretable Machine Learning</a:t>
            </a:r>
          </a:p>
        </p:txBody>
      </p:sp>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3" name="LegalTech &amp; Contract Understanding"/>
          <p:cNvSpPr txBox="1"/>
          <p:nvPr>
            <p:ph type="title"/>
          </p:nvPr>
        </p:nvSpPr>
        <p:spPr>
          <a:prstGeom prst="rect">
            <a:avLst/>
          </a:prstGeom>
        </p:spPr>
        <p:txBody>
          <a:bodyPr/>
          <a:lstStyle/>
          <a:p>
            <a:pPr/>
            <a:r>
              <a:t>LegalTech &amp; Contract Understanding</a:t>
            </a:r>
          </a:p>
        </p:txBody>
      </p:sp>
      <p:pic>
        <p:nvPicPr>
          <p:cNvPr id="424" name="Image" descr="Image"/>
          <p:cNvPicPr>
            <a:picLocks noChangeAspect="1"/>
          </p:cNvPicPr>
          <p:nvPr/>
        </p:nvPicPr>
        <p:blipFill>
          <a:blip r:embed="rId2">
            <a:extLst/>
          </a:blip>
          <a:stretch>
            <a:fillRect/>
          </a:stretch>
        </p:blipFill>
        <p:spPr>
          <a:xfrm>
            <a:off x="12250528" y="3586605"/>
            <a:ext cx="10617104" cy="6542790"/>
          </a:xfrm>
          <a:prstGeom prst="rect">
            <a:avLst/>
          </a:prstGeom>
          <a:ln w="12700">
            <a:miter lim="400000"/>
          </a:ln>
        </p:spPr>
      </p:pic>
      <p:sp>
        <p:nvSpPr>
          <p:cNvPr id="425" name="Clause extraction software can identify provisions in contracts and summarize them into simple English"/>
          <p:cNvSpPr txBox="1"/>
          <p:nvPr/>
        </p:nvSpPr>
        <p:spPr>
          <a:xfrm>
            <a:off x="11715017" y="10940868"/>
            <a:ext cx="11688126" cy="100533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spcBef>
                <a:spcPts val="5900"/>
              </a:spcBef>
              <a:defRPr i="1" sz="3000" u="sng">
                <a:latin typeface="Helvetica Neue"/>
                <a:ea typeface="Helvetica Neue"/>
                <a:cs typeface="Helvetica Neue"/>
                <a:sym typeface="Helvetica Neue"/>
              </a:defRPr>
            </a:lvl1pPr>
          </a:lstStyle>
          <a:p>
            <a:pPr/>
            <a:r>
              <a:t>Clause extraction software can identify provisions in contracts and summarize them into simple English</a:t>
            </a:r>
          </a:p>
        </p:txBody>
      </p:sp>
      <p:sp>
        <p:nvSpPr>
          <p:cNvPr id="426" name="Example Financial use-cases…"/>
          <p:cNvSpPr txBox="1"/>
          <p:nvPr/>
        </p:nvSpPr>
        <p:spPr>
          <a:xfrm>
            <a:off x="1113530" y="9053858"/>
            <a:ext cx="10617104" cy="3900549"/>
          </a:xfrm>
          <a:prstGeom prst="rect">
            <a:avLst/>
          </a:prstGeom>
          <a:gradFill>
            <a:gsLst>
              <a:gs pos="0">
                <a:srgbClr val="FFFFFF"/>
              </a:gs>
              <a:gs pos="100000">
                <a:srgbClr val="E4E5E5"/>
              </a:gs>
            </a:gsLst>
            <a:lin ang="5400000"/>
          </a:gra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buFont typeface="Helvetica Neue"/>
              <a:defRPr sz="3500">
                <a:solidFill>
                  <a:srgbClr val="4B4B4B"/>
                </a:solidFill>
              </a:defRPr>
            </a:pPr>
            <a:r>
              <a:t>Example Financial use-cases</a:t>
            </a:r>
          </a:p>
          <a:p>
            <a:pPr>
              <a:buFont typeface="Helvetica Neue"/>
              <a:defRPr sz="3500">
                <a:solidFill>
                  <a:srgbClr val="4B4B4B"/>
                </a:solidFill>
              </a:defRPr>
            </a:pPr>
          </a:p>
          <a:p>
            <a:pPr>
              <a:buFont typeface="Helvetica Neue"/>
              <a:defRPr sz="3000">
                <a:solidFill>
                  <a:srgbClr val="4B4B4B"/>
                </a:solidFill>
              </a:defRPr>
            </a:pPr>
            <a:r>
              <a:t>Does this contract allow me to sell my participation in this loan? </a:t>
            </a:r>
          </a:p>
          <a:p>
            <a:pPr>
              <a:defRPr sz="3000">
                <a:solidFill>
                  <a:srgbClr val="4B4B4B"/>
                </a:solidFill>
              </a:defRPr>
            </a:pPr>
          </a:p>
          <a:p>
            <a:pPr>
              <a:buFont typeface="Helvetica Neue"/>
              <a:defRPr sz="3000">
                <a:solidFill>
                  <a:srgbClr val="4B4B4B"/>
                </a:solidFill>
              </a:defRPr>
            </a:pPr>
            <a:r>
              <a:t>What does this company mean by “Entry into a Material Agreement”?</a:t>
            </a:r>
          </a:p>
        </p:txBody>
      </p:sp>
      <p:sp>
        <p:nvSpPr>
          <p:cNvPr id="427" name="Agreements between buyers and sellers are made legally binding with contracts.…"/>
          <p:cNvSpPr txBox="1"/>
          <p:nvPr/>
        </p:nvSpPr>
        <p:spPr>
          <a:xfrm>
            <a:off x="1407576" y="3098980"/>
            <a:ext cx="10029012" cy="515504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lgn="l" defTabSz="759459">
              <a:spcBef>
                <a:spcPts val="1800"/>
              </a:spcBef>
              <a:defRPr sz="2852">
                <a:solidFill>
                  <a:srgbClr val="747474"/>
                </a:solidFill>
              </a:defRPr>
            </a:pPr>
            <a:r>
              <a:t>Agreements between</a:t>
            </a:r>
            <a:r>
              <a:rPr>
                <a:solidFill>
                  <a:srgbClr val="782204"/>
                </a:solidFill>
              </a:rPr>
              <a:t> buyers</a:t>
            </a:r>
            <a:r>
              <a:t> and </a:t>
            </a:r>
            <a:r>
              <a:rPr>
                <a:solidFill>
                  <a:srgbClr val="782204"/>
                </a:solidFill>
              </a:rPr>
              <a:t>sellers</a:t>
            </a:r>
            <a:r>
              <a:t> are made legally binding with contracts.</a:t>
            </a:r>
          </a:p>
          <a:p>
            <a:pPr marL="362204" indent="-362204" algn="l" defTabSz="759459">
              <a:spcBef>
                <a:spcPts val="2700"/>
              </a:spcBef>
              <a:buSzPct val="75000"/>
              <a:buFont typeface="Helvetica Neue"/>
              <a:buChar char="•"/>
              <a:defRPr sz="2852">
                <a:solidFill>
                  <a:srgbClr val="747474"/>
                </a:solidFill>
              </a:defRPr>
            </a:pPr>
            <a:r>
              <a:t>In Banking, large deals or large loans come with equally </a:t>
            </a:r>
            <a:r>
              <a:rPr>
                <a:solidFill>
                  <a:srgbClr val="782204"/>
                </a:solidFill>
              </a:rPr>
              <a:t>long contracts</a:t>
            </a:r>
            <a:r>
              <a:t>.</a:t>
            </a:r>
          </a:p>
          <a:p>
            <a:pPr marL="362204" indent="-362204" algn="l" defTabSz="759459">
              <a:spcBef>
                <a:spcPts val="1800"/>
              </a:spcBef>
              <a:buSzPct val="75000"/>
              <a:buFont typeface="Helvetica Neue"/>
              <a:buChar char="•"/>
              <a:defRPr sz="2852">
                <a:solidFill>
                  <a:srgbClr val="747474"/>
                </a:solidFill>
              </a:defRPr>
            </a:pPr>
            <a:r>
              <a:t>In Trading, contracts related to </a:t>
            </a:r>
            <a:r>
              <a:rPr>
                <a:solidFill>
                  <a:srgbClr val="782204"/>
                </a:solidFill>
              </a:rPr>
              <a:t>complex products</a:t>
            </a:r>
            <a:r>
              <a:t> (options, swaps, derivatives) cause many headaches for Trade Validation and Risk teams.</a:t>
            </a:r>
          </a:p>
          <a:p>
            <a:pPr algn="l" defTabSz="759459">
              <a:spcBef>
                <a:spcPts val="2700"/>
              </a:spcBef>
              <a:defRPr sz="2852">
                <a:solidFill>
                  <a:srgbClr val="747474"/>
                </a:solidFill>
              </a:defRPr>
            </a:pPr>
            <a:r>
              <a:t>The contract is perhaps the most important document, but can hide unfair clauses. If a bad deal is signed, it can become valid!</a:t>
            </a:r>
          </a:p>
        </p:txBody>
      </p:sp>
    </p:spTree>
  </p:cSld>
  <p:clrMapOvr>
    <a:masterClrMapping/>
  </p:clrMapOvr>
  <p:transition xmlns:p14="http://schemas.microsoft.com/office/powerpoint/2010/main" spd="med" advClick="1"/>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9" name="Document Management &amp; Search Engines"/>
          <p:cNvSpPr txBox="1"/>
          <p:nvPr>
            <p:ph type="title"/>
          </p:nvPr>
        </p:nvSpPr>
        <p:spPr>
          <a:prstGeom prst="rect">
            <a:avLst/>
          </a:prstGeom>
        </p:spPr>
        <p:txBody>
          <a:bodyPr/>
          <a:lstStyle/>
          <a:p>
            <a:pPr/>
            <a:r>
              <a:t>Document Management &amp; Search Engines</a:t>
            </a:r>
          </a:p>
        </p:txBody>
      </p:sp>
      <p:sp>
        <p:nvSpPr>
          <p:cNvPr id="430" name="Advances in Natural Language Processing make it possible to directly query documents using free text.   Combined with a recommendation system, this can effectively create a search engine across all files in a database.  This could allow users to query in"/>
          <p:cNvSpPr txBox="1"/>
          <p:nvPr>
            <p:ph type="body" sz="quarter" idx="1"/>
          </p:nvPr>
        </p:nvSpPr>
        <p:spPr>
          <a:xfrm>
            <a:off x="1086538" y="3124200"/>
            <a:ext cx="9346294" cy="4418690"/>
          </a:xfrm>
          <a:prstGeom prst="rect">
            <a:avLst/>
          </a:prstGeom>
        </p:spPr>
        <p:txBody>
          <a:bodyPr/>
          <a:lstStyle/>
          <a:p>
            <a:pPr marL="0" indent="0" defTabSz="462280">
              <a:spcBef>
                <a:spcPts val="3300"/>
              </a:spcBef>
              <a:buSzTx/>
              <a:buFontTx/>
              <a:buNone/>
              <a:defRPr sz="2800"/>
            </a:pPr>
            <a:r>
              <a:t>Advances in Natural Language Processing make it possible to directly </a:t>
            </a:r>
            <a:r>
              <a:rPr>
                <a:solidFill>
                  <a:srgbClr val="782204"/>
                </a:solidFill>
              </a:rPr>
              <a:t>query </a:t>
            </a:r>
            <a:r>
              <a:t>documents using free text. </a:t>
            </a:r>
            <a:br/>
            <a:br/>
            <a:r>
              <a:t>Combined with a </a:t>
            </a:r>
            <a:r>
              <a:rPr>
                <a:solidFill>
                  <a:srgbClr val="782204"/>
                </a:solidFill>
              </a:rPr>
              <a:t>recommendation system</a:t>
            </a:r>
            <a:r>
              <a:t>, this can effectively create a search engine across all files in a database.</a:t>
            </a:r>
            <a:br/>
            <a:br/>
            <a:r>
              <a:t>This could allow users to query information from files without having to open and read the files manually.</a:t>
            </a:r>
            <a:br/>
          </a:p>
        </p:txBody>
      </p:sp>
      <p:sp>
        <p:nvSpPr>
          <p:cNvPr id="431" name="Example Financial use-cases…"/>
          <p:cNvSpPr txBox="1"/>
          <p:nvPr/>
        </p:nvSpPr>
        <p:spPr>
          <a:xfrm>
            <a:off x="811213" y="7610634"/>
            <a:ext cx="9896945" cy="5195949"/>
          </a:xfrm>
          <a:prstGeom prst="rect">
            <a:avLst/>
          </a:prstGeom>
          <a:gradFill>
            <a:gsLst>
              <a:gs pos="0">
                <a:srgbClr val="FFFFFF"/>
              </a:gs>
              <a:gs pos="100000">
                <a:srgbClr val="E4E5E5"/>
              </a:gs>
            </a:gsLst>
            <a:lin ang="5400000"/>
          </a:gra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buFont typeface="Helvetica Neue"/>
              <a:defRPr sz="3500">
                <a:solidFill>
                  <a:srgbClr val="4B4B4B"/>
                </a:solidFill>
              </a:defRPr>
            </a:pPr>
            <a:r>
              <a:t>Example Financial use-cases</a:t>
            </a:r>
          </a:p>
          <a:p>
            <a:pPr>
              <a:defRPr sz="3000">
                <a:solidFill>
                  <a:srgbClr val="4B4B4B"/>
                </a:solidFill>
              </a:defRPr>
            </a:pPr>
          </a:p>
          <a:p>
            <a:pPr>
              <a:buFont typeface="Helvetica Neue"/>
              <a:defRPr sz="3000">
                <a:solidFill>
                  <a:srgbClr val="4B4B4B"/>
                </a:solidFill>
              </a:defRPr>
            </a:pPr>
            <a:r>
              <a:t>Which files in the database mention our 2018 credit agreement with L’Oréal?</a:t>
            </a:r>
          </a:p>
          <a:p>
            <a:pPr>
              <a:buFont typeface="Helvetica Neue"/>
              <a:defRPr sz="3000">
                <a:solidFill>
                  <a:srgbClr val="4B4B4B"/>
                </a:solidFill>
              </a:defRPr>
            </a:pPr>
          </a:p>
          <a:p>
            <a:pPr>
              <a:buFont typeface="Helvetica Neue"/>
              <a:defRPr sz="3000">
                <a:solidFill>
                  <a:srgbClr val="4B4B4B"/>
                </a:solidFill>
              </a:defRPr>
            </a:pPr>
            <a:r>
              <a:t>Did this company share any information on competing banks in their quarterly reports? </a:t>
            </a:r>
          </a:p>
          <a:p>
            <a:pPr>
              <a:defRPr sz="3000">
                <a:solidFill>
                  <a:srgbClr val="4B4B4B"/>
                </a:solidFill>
              </a:defRPr>
            </a:pPr>
          </a:p>
          <a:p>
            <a:pPr>
              <a:buFont typeface="Helvetica Neue"/>
              <a:defRPr sz="3000">
                <a:solidFill>
                  <a:srgbClr val="4B4B4B"/>
                </a:solidFill>
              </a:defRPr>
            </a:pPr>
            <a:r>
              <a:t>What differences exist between these two versions of the same file?</a:t>
            </a:r>
          </a:p>
        </p:txBody>
      </p:sp>
      <p:pic>
        <p:nvPicPr>
          <p:cNvPr id="432" name="Image" descr="Image"/>
          <p:cNvPicPr>
            <a:picLocks noChangeAspect="1"/>
          </p:cNvPicPr>
          <p:nvPr/>
        </p:nvPicPr>
        <p:blipFill>
          <a:blip r:embed="rId2">
            <a:extLst/>
          </a:blip>
          <a:stretch>
            <a:fillRect/>
          </a:stretch>
        </p:blipFill>
        <p:spPr>
          <a:xfrm>
            <a:off x="11690021" y="4262207"/>
            <a:ext cx="12007674" cy="7096586"/>
          </a:xfrm>
          <a:prstGeom prst="rect">
            <a:avLst/>
          </a:prstGeom>
          <a:ln w="12700">
            <a:miter lim="400000"/>
          </a:ln>
        </p:spPr>
      </p:pic>
    </p:spTree>
  </p:cSld>
  <p:clrMapOvr>
    <a:masterClrMapping/>
  </p:clrMapOvr>
  <p:transition xmlns:p14="http://schemas.microsoft.com/office/powerpoint/2010/main" spd="med" advClick="1"/>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4" name="Causality &amp; Interpretable Machine Learning"/>
          <p:cNvSpPr txBox="1"/>
          <p:nvPr>
            <p:ph type="title"/>
          </p:nvPr>
        </p:nvSpPr>
        <p:spPr>
          <a:prstGeom prst="rect">
            <a:avLst/>
          </a:prstGeom>
        </p:spPr>
        <p:txBody>
          <a:bodyPr/>
          <a:lstStyle/>
          <a:p>
            <a:pPr/>
            <a:r>
              <a:t>Causality &amp; Interpretable Machine Learning</a:t>
            </a:r>
          </a:p>
        </p:txBody>
      </p:sp>
      <p:sp>
        <p:nvSpPr>
          <p:cNvPr id="435" name="Example Financial use-cases…"/>
          <p:cNvSpPr txBox="1"/>
          <p:nvPr/>
        </p:nvSpPr>
        <p:spPr>
          <a:xfrm>
            <a:off x="13064467" y="5442574"/>
            <a:ext cx="9730295" cy="3900549"/>
          </a:xfrm>
          <a:prstGeom prst="rect">
            <a:avLst/>
          </a:prstGeom>
          <a:gradFill>
            <a:gsLst>
              <a:gs pos="0">
                <a:srgbClr val="FFFFFF"/>
              </a:gs>
              <a:gs pos="100000">
                <a:srgbClr val="E4E5E5"/>
              </a:gs>
            </a:gsLst>
            <a:lin ang="5400000"/>
          </a:gra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buFont typeface="Helvetica Neue"/>
              <a:defRPr sz="3500">
                <a:solidFill>
                  <a:srgbClr val="4B4B4B"/>
                </a:solidFill>
              </a:defRPr>
            </a:pPr>
            <a:r>
              <a:t>Example Financial use-cases</a:t>
            </a:r>
          </a:p>
          <a:p>
            <a:pPr>
              <a:buFont typeface="Helvetica Neue"/>
              <a:defRPr sz="3500">
                <a:solidFill>
                  <a:srgbClr val="4B4B4B"/>
                </a:solidFill>
              </a:defRPr>
            </a:pPr>
          </a:p>
          <a:p>
            <a:pPr>
              <a:buFont typeface="Helvetica Neue"/>
              <a:defRPr sz="3000">
                <a:solidFill>
                  <a:srgbClr val="4B4B4B"/>
                </a:solidFill>
              </a:defRPr>
            </a:pPr>
            <a:r>
              <a:t>What is the effect of a stock-split on the stock’s price?</a:t>
            </a:r>
          </a:p>
          <a:p>
            <a:pPr>
              <a:defRPr sz="3000">
                <a:solidFill>
                  <a:srgbClr val="4B4B4B"/>
                </a:solidFill>
              </a:defRPr>
            </a:pPr>
          </a:p>
          <a:p>
            <a:pPr>
              <a:buFont typeface="Helvetica Neue"/>
              <a:defRPr sz="3000">
                <a:solidFill>
                  <a:srgbClr val="4B4B4B"/>
                </a:solidFill>
              </a:defRPr>
            </a:pPr>
            <a:r>
              <a:t>Why was this transaction flagged as fraudulent?</a:t>
            </a:r>
          </a:p>
          <a:p>
            <a:pPr>
              <a:defRPr sz="3000">
                <a:solidFill>
                  <a:srgbClr val="4B4B4B"/>
                </a:solidFill>
              </a:defRPr>
            </a:pPr>
          </a:p>
          <a:p>
            <a:pPr>
              <a:defRPr sz="3000">
                <a:solidFill>
                  <a:srgbClr val="4B4B4B"/>
                </a:solidFill>
              </a:defRPr>
            </a:pPr>
            <a:r>
              <a:t>What is the effect of a mortgage rate increase on defaults?</a:t>
            </a:r>
          </a:p>
        </p:txBody>
      </p:sp>
      <p:sp>
        <p:nvSpPr>
          <p:cNvPr id="436" name="Economists use Causal Inference……"/>
          <p:cNvSpPr/>
          <p:nvPr/>
        </p:nvSpPr>
        <p:spPr>
          <a:xfrm>
            <a:off x="13118137" y="2922659"/>
            <a:ext cx="9730294" cy="1803401"/>
          </a:xfrm>
          <a:prstGeom prst="roundRect">
            <a:avLst>
              <a:gd name="adj" fmla="val 27665"/>
            </a:avLst>
          </a:prstGeom>
          <a:solidFill>
            <a:srgbClr val="8BB7E9">
              <a:alpha val="33596"/>
            </a:srgb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p>
            <a:pPr>
              <a:spcBef>
                <a:spcPts val="2600"/>
              </a:spcBef>
              <a:defRPr sz="3500">
                <a:solidFill>
                  <a:srgbClr val="7E8080"/>
                </a:solidFill>
              </a:defRPr>
            </a:pPr>
            <a:r>
              <a:t>Economists use Causal Inference…</a:t>
            </a:r>
          </a:p>
          <a:p>
            <a:pPr>
              <a:defRPr sz="3000">
                <a:solidFill>
                  <a:srgbClr val="7E8080"/>
                </a:solidFill>
              </a:defRPr>
            </a:pPr>
            <a:r>
              <a:t>…to evaluate the effect of policies on labor markets.</a:t>
            </a:r>
          </a:p>
        </p:txBody>
      </p:sp>
      <p:sp>
        <p:nvSpPr>
          <p:cNvPr id="437" name="Pharmaceutical companies use Causal Inference……"/>
          <p:cNvSpPr/>
          <p:nvPr/>
        </p:nvSpPr>
        <p:spPr>
          <a:xfrm>
            <a:off x="1081372" y="7953705"/>
            <a:ext cx="10831627" cy="2436493"/>
          </a:xfrm>
          <a:prstGeom prst="roundRect">
            <a:avLst>
              <a:gd name="adj" fmla="val 20476"/>
            </a:avLst>
          </a:prstGeom>
          <a:solidFill>
            <a:srgbClr val="8BB7E9">
              <a:alpha val="33596"/>
            </a:srgb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p>
            <a:pPr>
              <a:spcBef>
                <a:spcPts val="2600"/>
              </a:spcBef>
              <a:defRPr sz="3500">
                <a:solidFill>
                  <a:srgbClr val="7E8080"/>
                </a:solidFill>
              </a:defRPr>
            </a:pPr>
            <a:r>
              <a:t>Pharmaceutical companies use Causal Inference…</a:t>
            </a:r>
          </a:p>
          <a:p>
            <a:pPr>
              <a:defRPr sz="3000">
                <a:solidFill>
                  <a:srgbClr val="7E8080"/>
                </a:solidFill>
              </a:defRPr>
            </a:pPr>
            <a:r>
              <a:t>…to measure the effect of a treatment (vaccine, antibiotic, etc.) on a patient’s medical condition.</a:t>
            </a:r>
          </a:p>
        </p:txBody>
      </p:sp>
      <p:sp>
        <p:nvSpPr>
          <p:cNvPr id="438" name="Social media companies use Causal Inference……"/>
          <p:cNvSpPr/>
          <p:nvPr/>
        </p:nvSpPr>
        <p:spPr>
          <a:xfrm>
            <a:off x="1081372" y="10882910"/>
            <a:ext cx="10831627" cy="1968501"/>
          </a:xfrm>
          <a:prstGeom prst="roundRect">
            <a:avLst>
              <a:gd name="adj" fmla="val 25345"/>
            </a:avLst>
          </a:prstGeom>
          <a:solidFill>
            <a:srgbClr val="8BB7E9">
              <a:alpha val="33596"/>
            </a:srgb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p>
            <a:pPr>
              <a:spcBef>
                <a:spcPts val="2600"/>
              </a:spcBef>
              <a:defRPr sz="3500">
                <a:solidFill>
                  <a:srgbClr val="7E8080"/>
                </a:solidFill>
              </a:defRPr>
            </a:pPr>
            <a:r>
              <a:t>Social media companies use Causal Inference…</a:t>
            </a:r>
          </a:p>
          <a:p>
            <a:pPr>
              <a:defRPr sz="3000">
                <a:solidFill>
                  <a:srgbClr val="7E8080"/>
                </a:solidFill>
              </a:defRPr>
            </a:pPr>
            <a:r>
              <a:t>…to measure the effect of a UI change on user behavior.</a:t>
            </a:r>
          </a:p>
        </p:txBody>
      </p:sp>
      <p:pic>
        <p:nvPicPr>
          <p:cNvPr id="439" name="Image" descr="Image"/>
          <p:cNvPicPr>
            <a:picLocks noChangeAspect="1"/>
          </p:cNvPicPr>
          <p:nvPr/>
        </p:nvPicPr>
        <p:blipFill>
          <a:blip r:embed="rId2">
            <a:extLst/>
          </a:blip>
          <a:stretch>
            <a:fillRect/>
          </a:stretch>
        </p:blipFill>
        <p:spPr>
          <a:xfrm>
            <a:off x="15012432" y="10059638"/>
            <a:ext cx="5834365" cy="3252544"/>
          </a:xfrm>
          <a:prstGeom prst="rect">
            <a:avLst/>
          </a:prstGeom>
          <a:ln w="12700">
            <a:miter lim="400000"/>
          </a:ln>
        </p:spPr>
      </p:pic>
      <p:sp>
        <p:nvSpPr>
          <p:cNvPr id="440" name="Causal Inference is a framework used in Statistics to quantify the effect variables have on outcomes.   Given the importance of audits in Finance, causality could help bridge the gap between opaque AI models and explainable financial models.  Causal Infe"/>
          <p:cNvSpPr txBox="1"/>
          <p:nvPr/>
        </p:nvSpPr>
        <p:spPr>
          <a:xfrm>
            <a:off x="1105204" y="3168017"/>
            <a:ext cx="10783962" cy="439280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lvl="1" algn="l" defTabSz="751205">
              <a:spcBef>
                <a:spcPts val="5300"/>
              </a:spcBef>
              <a:defRPr sz="2821">
                <a:solidFill>
                  <a:srgbClr val="747474"/>
                </a:solidFill>
              </a:defRPr>
            </a:pPr>
            <a:r>
              <a:t>Causal Inference is a framework used in Statistics to </a:t>
            </a:r>
            <a:r>
              <a:rPr>
                <a:solidFill>
                  <a:srgbClr val="782204"/>
                </a:solidFill>
              </a:rPr>
              <a:t>quantify</a:t>
            </a:r>
            <a:r>
              <a:t> the </a:t>
            </a:r>
            <a:r>
              <a:rPr>
                <a:solidFill>
                  <a:srgbClr val="782204"/>
                </a:solidFill>
              </a:rPr>
              <a:t>effect</a:t>
            </a:r>
            <a:r>
              <a:t> variables have on outcomes. </a:t>
            </a:r>
            <a:br/>
            <a:br/>
            <a:r>
              <a:t>Given the importance of </a:t>
            </a:r>
            <a:r>
              <a:rPr>
                <a:solidFill>
                  <a:srgbClr val="782204"/>
                </a:solidFill>
              </a:rPr>
              <a:t>audits</a:t>
            </a:r>
            <a:r>
              <a:t> in Finance, causality could help bridge the gap between opaque AI models and explainable financial models.</a:t>
            </a:r>
            <a:br/>
            <a:br/>
            <a:r>
              <a:t>Causal Inference plays a large role in </a:t>
            </a:r>
            <a:r>
              <a:rPr>
                <a:solidFill>
                  <a:srgbClr val="782204"/>
                </a:solidFill>
              </a:rPr>
              <a:t>Economics</a:t>
            </a:r>
            <a:r>
              <a:t>, but is challenging to implement in practice and requires extreme care to avoid misinterpreting results.</a:t>
            </a:r>
          </a:p>
        </p:txBody>
      </p:sp>
    </p:spTree>
  </p:cSld>
  <p:clrMapOvr>
    <a:masterClrMapping/>
  </p:clrMapOvr>
  <p:transition xmlns:p14="http://schemas.microsoft.com/office/powerpoint/2010/main" spd="med" advClick="1"/>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42" name="partial view looking up at the Colosseum under a blue sky" descr="partial view looking up at the Colosseum under a blue sky"/>
          <p:cNvPicPr>
            <a:picLocks noChangeAspect="1"/>
          </p:cNvPicPr>
          <p:nvPr>
            <p:ph type="pic" idx="21"/>
          </p:nvPr>
        </p:nvPicPr>
        <p:blipFill>
          <a:blip r:embed="rId2">
            <a:extLst/>
          </a:blip>
          <a:srcRect l="11104" t="90" r="30643" b="1816"/>
          <a:stretch>
            <a:fillRect/>
          </a:stretch>
        </p:blipFill>
        <p:spPr>
          <a:xfrm>
            <a:off x="12192000" y="0"/>
            <a:ext cx="12192000" cy="13716000"/>
          </a:xfrm>
          <a:prstGeom prst="rect">
            <a:avLst/>
          </a:prstGeom>
        </p:spPr>
      </p:pic>
      <p:sp>
        <p:nvSpPr>
          <p:cNvPr id="443" name="Risks for AI Adoption in Finance"/>
          <p:cNvSpPr txBox="1"/>
          <p:nvPr>
            <p:ph type="title"/>
          </p:nvPr>
        </p:nvSpPr>
        <p:spPr>
          <a:xfrm>
            <a:off x="1064070" y="2006600"/>
            <a:ext cx="10007601" cy="4470400"/>
          </a:xfrm>
          <a:prstGeom prst="rect">
            <a:avLst/>
          </a:prstGeom>
        </p:spPr>
        <p:txBody>
          <a:bodyPr/>
          <a:lstStyle>
            <a:lvl1pPr>
              <a:spcBef>
                <a:spcPts val="2000"/>
              </a:spcBef>
              <a:defRPr sz="6000"/>
            </a:lvl1pPr>
          </a:lstStyle>
          <a:p>
            <a:pPr/>
            <a:r>
              <a:t>Risks for AI Adoption in Finance</a:t>
            </a:r>
          </a:p>
        </p:txBody>
      </p:sp>
    </p:spTree>
  </p:cSld>
  <p:clrMapOvr>
    <a:masterClrMapping/>
  </p:clrMapOvr>
  <p:transition xmlns:p14="http://schemas.microsoft.com/office/powerpoint/2010/main" spd="med" advClick="1"/>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5" name="Risks From AI in Finance"/>
          <p:cNvSpPr txBox="1"/>
          <p:nvPr>
            <p:ph type="title"/>
          </p:nvPr>
        </p:nvSpPr>
        <p:spPr>
          <a:prstGeom prst="rect">
            <a:avLst/>
          </a:prstGeom>
        </p:spPr>
        <p:txBody>
          <a:bodyPr/>
          <a:lstStyle/>
          <a:p>
            <a:pPr/>
            <a:r>
              <a:t>Risks From AI in Finance</a:t>
            </a:r>
          </a:p>
        </p:txBody>
      </p:sp>
      <p:grpSp>
        <p:nvGrpSpPr>
          <p:cNvPr id="448" name="Group"/>
          <p:cNvGrpSpPr/>
          <p:nvPr/>
        </p:nvGrpSpPr>
        <p:grpSpPr>
          <a:xfrm>
            <a:off x="2016318" y="3268031"/>
            <a:ext cx="6230648" cy="5651877"/>
            <a:chOff x="0" y="0"/>
            <a:chExt cx="6230647" cy="5651875"/>
          </a:xfrm>
        </p:grpSpPr>
        <p:pic>
          <p:nvPicPr>
            <p:cNvPr id="446" name="Image" descr="Image"/>
            <p:cNvPicPr>
              <a:picLocks noChangeAspect="1"/>
            </p:cNvPicPr>
            <p:nvPr/>
          </p:nvPicPr>
          <p:blipFill>
            <a:blip r:embed="rId2">
              <a:extLst/>
            </a:blip>
            <a:stretch>
              <a:fillRect/>
            </a:stretch>
          </p:blipFill>
          <p:spPr>
            <a:xfrm>
              <a:off x="0" y="0"/>
              <a:ext cx="6230648" cy="3504740"/>
            </a:xfrm>
            <a:prstGeom prst="rect">
              <a:avLst/>
            </a:prstGeom>
            <a:ln w="12700" cap="flat">
              <a:noFill/>
              <a:miter lim="400000"/>
            </a:ln>
            <a:effectLst/>
          </p:spPr>
        </p:pic>
        <p:sp>
          <p:nvSpPr>
            <p:cNvPr id="447" name="Audit &amp; Explainability"/>
            <p:cNvSpPr/>
            <p:nvPr/>
          </p:nvSpPr>
          <p:spPr>
            <a:xfrm>
              <a:off x="241948" y="4381875"/>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l">
                <a:spcBef>
                  <a:spcPts val="5900"/>
                </a:spcBef>
                <a:defRPr>
                  <a:solidFill>
                    <a:srgbClr val="747474"/>
                  </a:solidFill>
                </a:defRPr>
              </a:lvl1pPr>
            </a:lstStyle>
            <a:p>
              <a:pPr/>
              <a:r>
                <a:t>Audit &amp; Explainability</a:t>
              </a:r>
            </a:p>
          </p:txBody>
        </p:sp>
      </p:grpSp>
      <p:grpSp>
        <p:nvGrpSpPr>
          <p:cNvPr id="451" name="Group"/>
          <p:cNvGrpSpPr/>
          <p:nvPr/>
        </p:nvGrpSpPr>
        <p:grpSpPr>
          <a:xfrm>
            <a:off x="9548115" y="3252679"/>
            <a:ext cx="6230648" cy="4835171"/>
            <a:chOff x="0" y="0"/>
            <a:chExt cx="6230647" cy="4835170"/>
          </a:xfrm>
        </p:grpSpPr>
        <p:pic>
          <p:nvPicPr>
            <p:cNvPr id="449" name="Image" descr="Image"/>
            <p:cNvPicPr>
              <a:picLocks noChangeAspect="1"/>
            </p:cNvPicPr>
            <p:nvPr/>
          </p:nvPicPr>
          <p:blipFill>
            <a:blip r:embed="rId3">
              <a:extLst/>
            </a:blip>
            <a:stretch>
              <a:fillRect/>
            </a:stretch>
          </p:blipFill>
          <p:spPr>
            <a:xfrm>
              <a:off x="0" y="0"/>
              <a:ext cx="6230648" cy="3504740"/>
            </a:xfrm>
            <a:prstGeom prst="rect">
              <a:avLst/>
            </a:prstGeom>
            <a:ln w="12700" cap="flat">
              <a:noFill/>
              <a:miter lim="400000"/>
            </a:ln>
            <a:effectLst/>
          </p:spPr>
        </p:pic>
        <p:sp>
          <p:nvSpPr>
            <p:cNvPr id="450" name="Cybersecurity"/>
            <p:cNvSpPr txBox="1"/>
            <p:nvPr/>
          </p:nvSpPr>
          <p:spPr>
            <a:xfrm>
              <a:off x="1188098" y="3989990"/>
              <a:ext cx="3854451" cy="8451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l">
                <a:spcBef>
                  <a:spcPts val="5900"/>
                </a:spcBef>
                <a:defRPr>
                  <a:solidFill>
                    <a:srgbClr val="747474"/>
                  </a:solidFill>
                </a:defRPr>
              </a:lvl1pPr>
            </a:lstStyle>
            <a:p>
              <a:pPr/>
              <a:r>
                <a:t>Cybersecurity</a:t>
              </a:r>
            </a:p>
          </p:txBody>
        </p:sp>
      </p:grpSp>
      <p:grpSp>
        <p:nvGrpSpPr>
          <p:cNvPr id="454" name="Group"/>
          <p:cNvGrpSpPr/>
          <p:nvPr/>
        </p:nvGrpSpPr>
        <p:grpSpPr>
          <a:xfrm>
            <a:off x="16370489" y="3274182"/>
            <a:ext cx="5578658" cy="4792165"/>
            <a:chOff x="0" y="0"/>
            <a:chExt cx="5578657" cy="4792163"/>
          </a:xfrm>
        </p:grpSpPr>
        <p:pic>
          <p:nvPicPr>
            <p:cNvPr id="452" name="Image" descr="Image"/>
            <p:cNvPicPr>
              <a:picLocks noChangeAspect="1"/>
            </p:cNvPicPr>
            <p:nvPr/>
          </p:nvPicPr>
          <p:blipFill>
            <a:blip r:embed="rId4">
              <a:extLst/>
            </a:blip>
            <a:stretch>
              <a:fillRect/>
            </a:stretch>
          </p:blipFill>
          <p:spPr>
            <a:xfrm>
              <a:off x="0" y="0"/>
              <a:ext cx="5578658" cy="3486661"/>
            </a:xfrm>
            <a:prstGeom prst="rect">
              <a:avLst/>
            </a:prstGeom>
            <a:ln w="12700" cap="flat">
              <a:noFill/>
              <a:miter lim="400000"/>
            </a:ln>
            <a:effectLst/>
          </p:spPr>
        </p:pic>
        <p:sp>
          <p:nvSpPr>
            <p:cNvPr id="453" name="Infrastructure"/>
            <p:cNvSpPr txBox="1"/>
            <p:nvPr/>
          </p:nvSpPr>
          <p:spPr>
            <a:xfrm>
              <a:off x="938621" y="3946983"/>
              <a:ext cx="3701416" cy="8451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l">
                <a:spcBef>
                  <a:spcPts val="5900"/>
                </a:spcBef>
                <a:defRPr>
                  <a:solidFill>
                    <a:srgbClr val="747474"/>
                  </a:solidFill>
                </a:defRPr>
              </a:lvl1pPr>
            </a:lstStyle>
            <a:p>
              <a:pPr/>
              <a:r>
                <a:t>Infrastructure</a:t>
              </a:r>
            </a:p>
          </p:txBody>
        </p:sp>
      </p:grpSp>
      <p:grpSp>
        <p:nvGrpSpPr>
          <p:cNvPr id="457" name="Group"/>
          <p:cNvGrpSpPr/>
          <p:nvPr/>
        </p:nvGrpSpPr>
        <p:grpSpPr>
          <a:xfrm>
            <a:off x="5590515" y="8902129"/>
            <a:ext cx="5034483" cy="4525353"/>
            <a:chOff x="0" y="0"/>
            <a:chExt cx="5034482" cy="4525352"/>
          </a:xfrm>
        </p:grpSpPr>
        <p:sp>
          <p:nvSpPr>
            <p:cNvPr id="455" name="Data Privacy"/>
            <p:cNvSpPr txBox="1"/>
            <p:nvPr/>
          </p:nvSpPr>
          <p:spPr>
            <a:xfrm>
              <a:off x="748448" y="3680171"/>
              <a:ext cx="3537586" cy="84518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l">
                <a:spcBef>
                  <a:spcPts val="5900"/>
                </a:spcBef>
                <a:defRPr>
                  <a:solidFill>
                    <a:srgbClr val="747474"/>
                  </a:solidFill>
                </a:defRPr>
              </a:lvl1pPr>
            </a:lstStyle>
            <a:p>
              <a:pPr/>
              <a:r>
                <a:t>Data Privacy</a:t>
              </a:r>
            </a:p>
          </p:txBody>
        </p:sp>
        <p:pic>
          <p:nvPicPr>
            <p:cNvPr id="456" name="Image" descr="Image"/>
            <p:cNvPicPr>
              <a:picLocks noChangeAspect="1"/>
            </p:cNvPicPr>
            <p:nvPr/>
          </p:nvPicPr>
          <p:blipFill>
            <a:blip r:embed="rId5">
              <a:extLst/>
            </a:blip>
            <a:stretch>
              <a:fillRect/>
            </a:stretch>
          </p:blipFill>
          <p:spPr>
            <a:xfrm>
              <a:off x="0" y="0"/>
              <a:ext cx="5034483" cy="3356322"/>
            </a:xfrm>
            <a:prstGeom prst="rect">
              <a:avLst/>
            </a:prstGeom>
            <a:ln w="12700" cap="flat">
              <a:noFill/>
              <a:miter lim="400000"/>
            </a:ln>
            <a:effectLst/>
          </p:spPr>
        </p:pic>
      </p:grpSp>
      <p:grpSp>
        <p:nvGrpSpPr>
          <p:cNvPr id="460" name="Group"/>
          <p:cNvGrpSpPr/>
          <p:nvPr/>
        </p:nvGrpSpPr>
        <p:grpSpPr>
          <a:xfrm>
            <a:off x="12656283" y="8559247"/>
            <a:ext cx="8387011" cy="4473569"/>
            <a:chOff x="0" y="0"/>
            <a:chExt cx="8387010" cy="4473567"/>
          </a:xfrm>
        </p:grpSpPr>
        <p:sp>
          <p:nvSpPr>
            <p:cNvPr id="458" name="Model Errors"/>
            <p:cNvSpPr txBox="1"/>
            <p:nvPr/>
          </p:nvSpPr>
          <p:spPr>
            <a:xfrm>
              <a:off x="2393280" y="3628387"/>
              <a:ext cx="3600451" cy="8451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l">
                <a:spcBef>
                  <a:spcPts val="5900"/>
                </a:spcBef>
                <a:defRPr>
                  <a:solidFill>
                    <a:srgbClr val="747474"/>
                  </a:solidFill>
                </a:defRPr>
              </a:lvl1pPr>
            </a:lstStyle>
            <a:p>
              <a:pPr/>
              <a:r>
                <a:t>Model Errors</a:t>
              </a:r>
            </a:p>
          </p:txBody>
        </p:sp>
        <p:pic>
          <p:nvPicPr>
            <p:cNvPr id="459" name="Image" descr="Image"/>
            <p:cNvPicPr>
              <a:picLocks noChangeAspect="1"/>
            </p:cNvPicPr>
            <p:nvPr/>
          </p:nvPicPr>
          <p:blipFill>
            <a:blip r:embed="rId6">
              <a:extLst/>
            </a:blip>
            <a:stretch>
              <a:fillRect/>
            </a:stretch>
          </p:blipFill>
          <p:spPr>
            <a:xfrm>
              <a:off x="0" y="0"/>
              <a:ext cx="8387011" cy="3495859"/>
            </a:xfrm>
            <a:prstGeom prst="rect">
              <a:avLst/>
            </a:prstGeom>
            <a:ln w="12700" cap="flat">
              <a:noFill/>
              <a:miter lim="400000"/>
            </a:ln>
            <a:effectLst/>
          </p:spPr>
        </p:pic>
      </p:grpSp>
    </p:spTree>
  </p:cSld>
  <p:clrMapOvr>
    <a:masterClrMapping/>
  </p:clrMapOvr>
  <p:transition xmlns:p14="http://schemas.microsoft.com/office/powerpoint/2010/main" spd="med" advClick="1"/>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2" name="Final Thoughts"/>
          <p:cNvSpPr txBox="1"/>
          <p:nvPr>
            <p:ph type="title"/>
          </p:nvPr>
        </p:nvSpPr>
        <p:spPr>
          <a:prstGeom prst="rect">
            <a:avLst/>
          </a:prstGeom>
        </p:spPr>
        <p:txBody>
          <a:bodyPr/>
          <a:lstStyle/>
          <a:p>
            <a:pPr/>
            <a:r>
              <a:t>Final Thoughts</a:t>
            </a:r>
          </a:p>
        </p:txBody>
      </p:sp>
      <p:sp>
        <p:nvSpPr>
          <p:cNvPr id="463" name="Many AI in Finance topics we didn’t cover (Asset Management, Pricing, Insurance, Retail Banking, Research, etc.)…"/>
          <p:cNvSpPr txBox="1"/>
          <p:nvPr>
            <p:ph type="body" sz="half" idx="1"/>
          </p:nvPr>
        </p:nvSpPr>
        <p:spPr>
          <a:xfrm>
            <a:off x="1073150" y="3098980"/>
            <a:ext cx="22237700" cy="3580224"/>
          </a:xfrm>
          <a:prstGeom prst="rect">
            <a:avLst/>
          </a:prstGeom>
        </p:spPr>
        <p:txBody>
          <a:bodyPr/>
          <a:lstStyle/>
          <a:p>
            <a:pPr marL="412750" indent="-412750" defTabSz="536575">
              <a:spcBef>
                <a:spcPts val="3800"/>
              </a:spcBef>
              <a:defRPr sz="3250"/>
            </a:pPr>
            <a:r>
              <a:t>Many AI in Finance topics we didn’t cover (Asset Management, Pricing, Insurance, Retail Banking, Research, etc.)</a:t>
            </a:r>
          </a:p>
          <a:p>
            <a:pPr marL="412750" indent="-412750" defTabSz="536575">
              <a:spcBef>
                <a:spcPts val="3800"/>
              </a:spcBef>
              <a:defRPr sz="3250"/>
            </a:pPr>
            <a:r>
              <a:t>All feedback welcome (positive and negative)</a:t>
            </a:r>
          </a:p>
          <a:p>
            <a:pPr marL="412750" indent="-412750" defTabSz="536575">
              <a:spcBef>
                <a:spcPts val="3800"/>
              </a:spcBef>
              <a:defRPr sz="3250"/>
            </a:pPr>
            <a:r>
              <a:t>Slides available at </a:t>
            </a:r>
            <a:r>
              <a:rPr>
                <a:solidFill>
                  <a:schemeClr val="accent6">
                    <a:hueOff val="141687"/>
                    <a:satOff val="4211"/>
                    <a:lumOff val="-16270"/>
                  </a:schemeClr>
                </a:solidFill>
              </a:rPr>
              <a:t>github.com/mtchibozo/hec-international-fintech</a:t>
            </a:r>
            <a:endParaRPr>
              <a:solidFill>
                <a:srgbClr val="000000"/>
              </a:solidFill>
            </a:endParaRPr>
          </a:p>
          <a:p>
            <a:pPr marL="412750" indent="-412750" defTabSz="536575">
              <a:spcBef>
                <a:spcPts val="3800"/>
              </a:spcBef>
              <a:defRPr sz="3250"/>
            </a:pPr>
            <a:r>
              <a:t>Many of these challenges will be up to you to solve, start coding!</a:t>
            </a:r>
          </a:p>
        </p:txBody>
      </p:sp>
      <p:grpSp>
        <p:nvGrpSpPr>
          <p:cNvPr id="466" name="Group"/>
          <p:cNvGrpSpPr/>
          <p:nvPr/>
        </p:nvGrpSpPr>
        <p:grpSpPr>
          <a:xfrm>
            <a:off x="10123931" y="7003053"/>
            <a:ext cx="4136137" cy="5418746"/>
            <a:chOff x="0" y="0"/>
            <a:chExt cx="4136135" cy="5418744"/>
          </a:xfrm>
        </p:grpSpPr>
        <p:pic>
          <p:nvPicPr>
            <p:cNvPr id="464" name="Image" descr="Image"/>
            <p:cNvPicPr>
              <a:picLocks noChangeAspect="1"/>
            </p:cNvPicPr>
            <p:nvPr/>
          </p:nvPicPr>
          <p:blipFill>
            <a:blip r:embed="rId2">
              <a:extLst/>
            </a:blip>
            <a:stretch>
              <a:fillRect/>
            </a:stretch>
          </p:blipFill>
          <p:spPr>
            <a:xfrm>
              <a:off x="70146" y="0"/>
              <a:ext cx="3995843" cy="3995842"/>
            </a:xfrm>
            <a:prstGeom prst="rect">
              <a:avLst/>
            </a:prstGeom>
            <a:ln w="12700" cap="flat">
              <a:noFill/>
              <a:miter lim="400000"/>
            </a:ln>
            <a:effectLst/>
          </p:spPr>
        </p:pic>
        <p:sp>
          <p:nvSpPr>
            <p:cNvPr id="465" name="Thank You!"/>
            <p:cNvSpPr txBox="1"/>
            <p:nvPr/>
          </p:nvSpPr>
          <p:spPr>
            <a:xfrm>
              <a:off x="0" y="4399448"/>
              <a:ext cx="4136136" cy="101929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l">
                <a:spcBef>
                  <a:spcPts val="5900"/>
                </a:spcBef>
                <a:defRPr b="1" i="1" sz="6000">
                  <a:solidFill>
                    <a:srgbClr val="782204"/>
                  </a:solidFill>
                  <a:latin typeface="Helvetica Neue"/>
                  <a:ea typeface="Helvetica Neue"/>
                  <a:cs typeface="Helvetica Neue"/>
                  <a:sym typeface="Helvetica Neue"/>
                </a:defRPr>
              </a:lvl1pPr>
            </a:lstStyle>
            <a:p>
              <a:pPr/>
              <a:r>
                <a:t>Thank You!</a:t>
              </a:r>
            </a:p>
          </p:txBody>
        </p:sp>
      </p:gr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1" name="Financial Institutions are Investing Heavily in AI"/>
          <p:cNvSpPr txBox="1"/>
          <p:nvPr>
            <p:ph type="title"/>
          </p:nvPr>
        </p:nvSpPr>
        <p:spPr>
          <a:prstGeom prst="rect">
            <a:avLst/>
          </a:prstGeom>
        </p:spPr>
        <p:txBody>
          <a:bodyPr/>
          <a:lstStyle/>
          <a:p>
            <a:pPr/>
            <a:r>
              <a:t>Financial Institutions are Investing Heavily in AI</a:t>
            </a:r>
          </a:p>
        </p:txBody>
      </p:sp>
      <p:sp>
        <p:nvSpPr>
          <p:cNvPr id="142" name="Investment Banks &amp; Asset Managers…"/>
          <p:cNvSpPr txBox="1"/>
          <p:nvPr>
            <p:ph type="body" sz="half" idx="1"/>
          </p:nvPr>
        </p:nvSpPr>
        <p:spPr>
          <a:xfrm>
            <a:off x="13239393" y="3835400"/>
            <a:ext cx="10446107" cy="9372600"/>
          </a:xfrm>
          <a:prstGeom prst="rect">
            <a:avLst/>
          </a:prstGeom>
        </p:spPr>
        <p:txBody>
          <a:bodyPr/>
          <a:lstStyle/>
          <a:p>
            <a:pPr/>
            <a:r>
              <a:t>Investment Banks &amp; Asset Managers</a:t>
            </a:r>
          </a:p>
          <a:p>
            <a:pPr/>
            <a:r>
              <a:t>Retail Banks</a:t>
            </a:r>
          </a:p>
          <a:p>
            <a:pPr/>
            <a:r>
              <a:t>Insurance Companies</a:t>
            </a:r>
          </a:p>
          <a:p>
            <a:pPr/>
            <a:r>
              <a:t>Brokerage Firms</a:t>
            </a:r>
          </a:p>
          <a:p>
            <a:pPr/>
            <a:r>
              <a:t>Government Entities</a:t>
            </a:r>
          </a:p>
        </p:txBody>
      </p:sp>
      <p:pic>
        <p:nvPicPr>
          <p:cNvPr id="143" name="Marcus-App-Digital-Magazine.jpeg" descr="Marcus-App-Digital-Magazine.jpeg"/>
          <p:cNvPicPr>
            <a:picLocks noChangeAspect="1"/>
          </p:cNvPicPr>
          <p:nvPr/>
        </p:nvPicPr>
        <p:blipFill>
          <a:blip r:embed="rId2">
            <a:extLst/>
          </a:blip>
          <a:stretch>
            <a:fillRect/>
          </a:stretch>
        </p:blipFill>
        <p:spPr>
          <a:xfrm>
            <a:off x="380718" y="6468702"/>
            <a:ext cx="4680966" cy="2937307"/>
          </a:xfrm>
          <a:prstGeom prst="rect">
            <a:avLst/>
          </a:prstGeom>
          <a:ln w="12700">
            <a:miter lim="400000"/>
          </a:ln>
        </p:spPr>
      </p:pic>
      <p:pic>
        <p:nvPicPr>
          <p:cNvPr id="144" name="images.png" descr="images.png"/>
          <p:cNvPicPr>
            <a:picLocks noChangeAspect="1"/>
          </p:cNvPicPr>
          <p:nvPr/>
        </p:nvPicPr>
        <p:blipFill>
          <a:blip r:embed="rId3">
            <a:extLst/>
          </a:blip>
          <a:stretch>
            <a:fillRect/>
          </a:stretch>
        </p:blipFill>
        <p:spPr>
          <a:xfrm>
            <a:off x="5738495" y="3454734"/>
            <a:ext cx="3873501" cy="2095501"/>
          </a:xfrm>
          <a:prstGeom prst="rect">
            <a:avLst/>
          </a:prstGeom>
          <a:ln w="12700">
            <a:miter lim="400000"/>
          </a:ln>
        </p:spPr>
      </p:pic>
      <p:pic>
        <p:nvPicPr>
          <p:cNvPr id="145" name="5-4JPMorganNewHire-2.jpg" descr="5-4JPMorganNewHire-2.jpg"/>
          <p:cNvPicPr>
            <a:picLocks noChangeAspect="1"/>
          </p:cNvPicPr>
          <p:nvPr/>
        </p:nvPicPr>
        <p:blipFill>
          <a:blip r:embed="rId4">
            <a:extLst/>
          </a:blip>
          <a:stretch>
            <a:fillRect/>
          </a:stretch>
        </p:blipFill>
        <p:spPr>
          <a:xfrm>
            <a:off x="1285598" y="3414676"/>
            <a:ext cx="3873501" cy="2175616"/>
          </a:xfrm>
          <a:prstGeom prst="rect">
            <a:avLst/>
          </a:prstGeom>
          <a:ln w="12700">
            <a:miter lim="400000"/>
          </a:ln>
        </p:spPr>
      </p:pic>
      <p:pic>
        <p:nvPicPr>
          <p:cNvPr id="146" name="971142716.jpeg" descr="971142716.jpeg"/>
          <p:cNvPicPr>
            <a:picLocks noChangeAspect="1"/>
          </p:cNvPicPr>
          <p:nvPr/>
        </p:nvPicPr>
        <p:blipFill>
          <a:blip r:embed="rId5">
            <a:extLst/>
          </a:blip>
          <a:stretch>
            <a:fillRect/>
          </a:stretch>
        </p:blipFill>
        <p:spPr>
          <a:xfrm>
            <a:off x="10209313" y="4245916"/>
            <a:ext cx="2191464" cy="3889848"/>
          </a:xfrm>
          <a:prstGeom prst="rect">
            <a:avLst/>
          </a:prstGeom>
          <a:ln w="12700">
            <a:miter lim="400000"/>
          </a:ln>
        </p:spPr>
      </p:pic>
      <p:pic>
        <p:nvPicPr>
          <p:cNvPr id="147" name="images.jpeg" descr="images.jpeg"/>
          <p:cNvPicPr>
            <a:picLocks noChangeAspect="1"/>
          </p:cNvPicPr>
          <p:nvPr/>
        </p:nvPicPr>
        <p:blipFill>
          <a:blip r:embed="rId6">
            <a:extLst/>
          </a:blip>
          <a:stretch>
            <a:fillRect/>
          </a:stretch>
        </p:blipFill>
        <p:spPr>
          <a:xfrm>
            <a:off x="7753350" y="9996523"/>
            <a:ext cx="3683000" cy="2209801"/>
          </a:xfrm>
          <a:prstGeom prst="rect">
            <a:avLst/>
          </a:prstGeom>
          <a:ln w="12700">
            <a:miter lim="400000"/>
          </a:ln>
        </p:spPr>
      </p:pic>
      <p:pic>
        <p:nvPicPr>
          <p:cNvPr id="148" name="Unknown.png" descr="Unknown.png"/>
          <p:cNvPicPr>
            <a:picLocks noChangeAspect="1"/>
          </p:cNvPicPr>
          <p:nvPr/>
        </p:nvPicPr>
        <p:blipFill>
          <a:blip r:embed="rId7">
            <a:extLst/>
          </a:blip>
          <a:stretch>
            <a:fillRect/>
          </a:stretch>
        </p:blipFill>
        <p:spPr>
          <a:xfrm>
            <a:off x="5865495" y="5886287"/>
            <a:ext cx="3505201" cy="2324101"/>
          </a:xfrm>
          <a:prstGeom prst="rect">
            <a:avLst/>
          </a:prstGeom>
          <a:ln w="12700">
            <a:miter lim="400000"/>
          </a:ln>
        </p:spPr>
      </p:pic>
      <p:pic>
        <p:nvPicPr>
          <p:cNvPr id="149" name="bdf.png" descr="bdf.png"/>
          <p:cNvPicPr>
            <a:picLocks noChangeAspect="1"/>
          </p:cNvPicPr>
          <p:nvPr/>
        </p:nvPicPr>
        <p:blipFill>
          <a:blip r:embed="rId8">
            <a:extLst/>
          </a:blip>
          <a:stretch>
            <a:fillRect/>
          </a:stretch>
        </p:blipFill>
        <p:spPr>
          <a:xfrm>
            <a:off x="2773263" y="9993448"/>
            <a:ext cx="4165601" cy="1943101"/>
          </a:xfrm>
          <a:prstGeom prst="rect">
            <a:avLst/>
          </a:prstGeom>
          <a:ln w="12700">
            <a:miter lim="400000"/>
          </a:ln>
        </p:spPr>
      </p:pic>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1" name="Why Now? How the Current Paradigm of Data Appeared"/>
          <p:cNvSpPr txBox="1"/>
          <p:nvPr>
            <p:ph type="title"/>
          </p:nvPr>
        </p:nvSpPr>
        <p:spPr>
          <a:prstGeom prst="rect">
            <a:avLst/>
          </a:prstGeom>
        </p:spPr>
        <p:txBody>
          <a:bodyPr/>
          <a:lstStyle/>
          <a:p>
            <a:pPr/>
            <a:r>
              <a:t>Why Now? How the Current Paradigm of Data Appeared</a:t>
            </a:r>
          </a:p>
        </p:txBody>
      </p:sp>
      <p:sp>
        <p:nvSpPr>
          <p:cNvPr id="152" name="90’s Emergence of the Internet"/>
          <p:cNvSpPr txBox="1"/>
          <p:nvPr>
            <p:ph type="body" sz="quarter" idx="1"/>
          </p:nvPr>
        </p:nvSpPr>
        <p:spPr>
          <a:xfrm>
            <a:off x="15732845" y="3363983"/>
            <a:ext cx="4600070" cy="1659764"/>
          </a:xfrm>
          <a:prstGeom prst="rect">
            <a:avLst/>
          </a:prstGeom>
        </p:spPr>
        <p:txBody>
          <a:bodyPr/>
          <a:lstStyle/>
          <a:p>
            <a:pPr marL="0" indent="0" defTabSz="462280">
              <a:spcBef>
                <a:spcPts val="1400"/>
              </a:spcBef>
              <a:buSzTx/>
              <a:buFontTx/>
              <a:buNone/>
              <a:defRPr sz="2800"/>
            </a:pPr>
            <a:r>
              <a:rPr b="1" sz="3359">
                <a:solidFill>
                  <a:srgbClr val="377823"/>
                </a:solidFill>
                <a:latin typeface="Helvetica Neue"/>
                <a:ea typeface="Helvetica Neue"/>
                <a:cs typeface="Helvetica Neue"/>
                <a:sym typeface="Helvetica Neue"/>
              </a:rPr>
              <a:t>90’s</a:t>
            </a:r>
            <a:br>
              <a:rPr>
                <a:solidFill>
                  <a:srgbClr val="377823"/>
                </a:solidFill>
              </a:rPr>
            </a:br>
            <a:r>
              <a:rPr>
                <a:solidFill>
                  <a:srgbClr val="377823"/>
                </a:solidFill>
              </a:rPr>
              <a:t>Emergence of the Internet</a:t>
            </a:r>
          </a:p>
        </p:txBody>
      </p:sp>
      <p:sp>
        <p:nvSpPr>
          <p:cNvPr id="153" name="The AI Paradigm we see today was born from big investments Tech companies made into the Digital world."/>
          <p:cNvSpPr txBox="1"/>
          <p:nvPr/>
        </p:nvSpPr>
        <p:spPr>
          <a:xfrm>
            <a:off x="2734483" y="3424874"/>
            <a:ext cx="7889033" cy="1537981"/>
          </a:xfrm>
          <a:prstGeom prst="rect">
            <a:avLst/>
          </a:prstGeom>
          <a:gradFill>
            <a:gsLst>
              <a:gs pos="0">
                <a:srgbClr val="FFFFFF"/>
              </a:gs>
              <a:gs pos="100000">
                <a:srgbClr val="E4E5E5"/>
              </a:gs>
            </a:gsLst>
            <a:lin ang="5400000"/>
          </a:gra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sz="3100">
                <a:solidFill>
                  <a:srgbClr val="4B4B4B"/>
                </a:solidFill>
              </a:defRPr>
            </a:pPr>
            <a:r>
              <a:t>The</a:t>
            </a:r>
            <a:r>
              <a:rPr>
                <a:solidFill>
                  <a:srgbClr val="3C8126"/>
                </a:solidFill>
              </a:rPr>
              <a:t> AI Paradigm</a:t>
            </a:r>
            <a:r>
              <a:t> we see today was born from big investments Tech companies made into the Digital world.</a:t>
            </a:r>
          </a:p>
        </p:txBody>
      </p:sp>
      <p:sp>
        <p:nvSpPr>
          <p:cNvPr id="154" name="Tech companies made these investments to pursue the fastest possible growth, valuing scaling above all else."/>
          <p:cNvSpPr txBox="1"/>
          <p:nvPr/>
        </p:nvSpPr>
        <p:spPr>
          <a:xfrm>
            <a:off x="2734483" y="5835965"/>
            <a:ext cx="7889033" cy="1537980"/>
          </a:xfrm>
          <a:prstGeom prst="rect">
            <a:avLst/>
          </a:prstGeom>
          <a:gradFill>
            <a:gsLst>
              <a:gs pos="0">
                <a:srgbClr val="FFFFFF"/>
              </a:gs>
              <a:gs pos="100000">
                <a:srgbClr val="E4E5E5"/>
              </a:gs>
            </a:gsLst>
            <a:lin ang="5400000"/>
          </a:gra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sz="3100">
                <a:solidFill>
                  <a:srgbClr val="4B4B4B"/>
                </a:solidFill>
              </a:defRPr>
            </a:pPr>
            <a:r>
              <a:t>Tech companies made these investments to pursue the </a:t>
            </a:r>
            <a:r>
              <a:rPr>
                <a:solidFill>
                  <a:srgbClr val="782204"/>
                </a:solidFill>
              </a:rPr>
              <a:t>fastest possible growth</a:t>
            </a:r>
            <a:r>
              <a:t>, valuing scaling above all else.</a:t>
            </a:r>
          </a:p>
        </p:txBody>
      </p:sp>
      <p:grpSp>
        <p:nvGrpSpPr>
          <p:cNvPr id="167" name="Group"/>
          <p:cNvGrpSpPr/>
          <p:nvPr/>
        </p:nvGrpSpPr>
        <p:grpSpPr>
          <a:xfrm>
            <a:off x="14083169" y="3127429"/>
            <a:ext cx="7584689" cy="8906721"/>
            <a:chOff x="0" y="0"/>
            <a:chExt cx="7584687" cy="8906719"/>
          </a:xfrm>
        </p:grpSpPr>
        <p:grpSp>
          <p:nvGrpSpPr>
            <p:cNvPr id="158" name="Group"/>
            <p:cNvGrpSpPr/>
            <p:nvPr/>
          </p:nvGrpSpPr>
          <p:grpSpPr>
            <a:xfrm>
              <a:off x="805903" y="0"/>
              <a:ext cx="292559" cy="8448162"/>
              <a:chOff x="0" y="0"/>
              <a:chExt cx="292558" cy="8448161"/>
            </a:xfrm>
          </p:grpSpPr>
          <p:sp>
            <p:nvSpPr>
              <p:cNvPr id="155" name="Line"/>
              <p:cNvSpPr/>
              <p:nvPr/>
            </p:nvSpPr>
            <p:spPr>
              <a:xfrm flipV="1">
                <a:off x="146279" y="0"/>
                <a:ext cx="1" cy="8448162"/>
              </a:xfrm>
              <a:prstGeom prst="line">
                <a:avLst/>
              </a:prstGeom>
              <a:noFill/>
              <a:ln w="38100" cap="flat">
                <a:solidFill>
                  <a:srgbClr val="8C8C8C"/>
                </a:solidFill>
                <a:prstDash val="solid"/>
                <a:miter lim="400000"/>
              </a:ln>
              <a:effectLst/>
            </p:spPr>
            <p:txBody>
              <a:bodyPr wrap="square" lIns="50800" tIns="50800" rIns="50800" bIns="50800" numCol="1" anchor="ctr">
                <a:noAutofit/>
              </a:bodyPr>
              <a:lstStyle/>
              <a:p>
                <a:pPr/>
              </a:p>
            </p:txBody>
          </p:sp>
          <p:sp>
            <p:nvSpPr>
              <p:cNvPr id="156" name="Circle"/>
              <p:cNvSpPr/>
              <p:nvPr/>
            </p:nvSpPr>
            <p:spPr>
              <a:xfrm>
                <a:off x="0" y="287570"/>
                <a:ext cx="292559" cy="298426"/>
              </a:xfrm>
              <a:prstGeom prst="ellipse">
                <a:avLst/>
              </a:prstGeom>
              <a:solidFill>
                <a:schemeClr val="accent1">
                  <a:satOff val="12166"/>
                  <a:lumOff val="-13042"/>
                </a:schemeClr>
              </a:solidFill>
              <a:ln w="12700" cap="flat">
                <a:noFill/>
                <a:miter lim="400000"/>
              </a:ln>
              <a:effectLst/>
            </p:spPr>
            <p:txBody>
              <a:bodyPr wrap="square" lIns="50800" tIns="50800" rIns="50800" bIns="50800" numCol="1" anchor="ctr">
                <a:noAutofit/>
              </a:bodyPr>
              <a:lstStyle/>
              <a:p>
                <a:pPr>
                  <a:defRPr>
                    <a:solidFill>
                      <a:srgbClr val="FFFFFF"/>
                    </a:solidFill>
                  </a:defRPr>
                </a:pPr>
              </a:p>
            </p:txBody>
          </p:sp>
          <p:sp>
            <p:nvSpPr>
              <p:cNvPr id="157" name="Circle"/>
              <p:cNvSpPr/>
              <p:nvPr/>
            </p:nvSpPr>
            <p:spPr>
              <a:xfrm>
                <a:off x="0" y="1979206"/>
                <a:ext cx="292559" cy="298426"/>
              </a:xfrm>
              <a:prstGeom prst="ellipse">
                <a:avLst/>
              </a:prstGeom>
              <a:solidFill>
                <a:schemeClr val="accent1">
                  <a:satOff val="12166"/>
                  <a:lumOff val="-13042"/>
                </a:schemeClr>
              </a:solidFill>
              <a:ln w="12700" cap="flat">
                <a:noFill/>
                <a:miter lim="400000"/>
              </a:ln>
              <a:effectLst/>
            </p:spPr>
            <p:txBody>
              <a:bodyPr wrap="square" lIns="50800" tIns="50800" rIns="50800" bIns="50800" numCol="1" anchor="ctr">
                <a:noAutofit/>
              </a:bodyPr>
              <a:lstStyle/>
              <a:p>
                <a:pPr>
                  <a:defRPr>
                    <a:solidFill>
                      <a:srgbClr val="FFFFFF"/>
                    </a:solidFill>
                  </a:defRPr>
                </a:pPr>
              </a:p>
            </p:txBody>
          </p:sp>
        </p:grpSp>
        <p:sp>
          <p:nvSpPr>
            <p:cNvPr id="159" name="Circle"/>
            <p:cNvSpPr/>
            <p:nvPr/>
          </p:nvSpPr>
          <p:spPr>
            <a:xfrm>
              <a:off x="805903" y="3670841"/>
              <a:ext cx="292559" cy="298426"/>
            </a:xfrm>
            <a:prstGeom prst="ellipse">
              <a:avLst/>
            </a:prstGeom>
            <a:solidFill>
              <a:schemeClr val="accent1">
                <a:satOff val="12166"/>
                <a:lumOff val="-13042"/>
              </a:schemeClr>
            </a:solidFill>
            <a:ln w="12700" cap="flat">
              <a:noFill/>
              <a:miter lim="400000"/>
            </a:ln>
            <a:effectLst/>
          </p:spPr>
          <p:txBody>
            <a:bodyPr wrap="square" lIns="50800" tIns="50800" rIns="50800" bIns="50800" numCol="1" anchor="ctr">
              <a:noAutofit/>
            </a:bodyPr>
            <a:lstStyle/>
            <a:p>
              <a:pPr>
                <a:defRPr>
                  <a:solidFill>
                    <a:srgbClr val="FFFFFF"/>
                  </a:solidFill>
                </a:defRPr>
              </a:pPr>
            </a:p>
          </p:txBody>
        </p:sp>
        <p:sp>
          <p:nvSpPr>
            <p:cNvPr id="160" name="Circle"/>
            <p:cNvSpPr/>
            <p:nvPr/>
          </p:nvSpPr>
          <p:spPr>
            <a:xfrm>
              <a:off x="805903" y="7054112"/>
              <a:ext cx="292559" cy="298426"/>
            </a:xfrm>
            <a:prstGeom prst="ellipse">
              <a:avLst/>
            </a:prstGeom>
            <a:solidFill>
              <a:schemeClr val="accent5">
                <a:hueOff val="-485679"/>
                <a:satOff val="-12669"/>
                <a:lumOff val="-27282"/>
              </a:schemeClr>
            </a:solidFill>
            <a:ln w="12700" cap="flat">
              <a:noFill/>
              <a:miter lim="400000"/>
            </a:ln>
            <a:effectLst/>
          </p:spPr>
          <p:txBody>
            <a:bodyPr wrap="square" lIns="50800" tIns="50800" rIns="50800" bIns="50800" numCol="1" anchor="ctr">
              <a:noAutofit/>
            </a:bodyPr>
            <a:lstStyle/>
            <a:p>
              <a:pPr>
                <a:defRPr>
                  <a:solidFill>
                    <a:srgbClr val="FFFFFF"/>
                  </a:solidFill>
                </a:defRPr>
              </a:pPr>
            </a:p>
          </p:txBody>
        </p:sp>
        <p:sp>
          <p:nvSpPr>
            <p:cNvPr id="161" name="2000s Computer Miniaturization"/>
            <p:cNvSpPr txBox="1"/>
            <p:nvPr/>
          </p:nvSpPr>
          <p:spPr>
            <a:xfrm>
              <a:off x="1624040" y="1755569"/>
              <a:ext cx="5551654" cy="158912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t">
              <a:normAutofit fontScale="100000" lnSpcReduction="0"/>
            </a:bodyPr>
            <a:lstStyle/>
            <a:p>
              <a:pPr algn="l" defTabSz="429259">
                <a:spcBef>
                  <a:spcPts val="1300"/>
                </a:spcBef>
                <a:defRPr sz="2600">
                  <a:solidFill>
                    <a:srgbClr val="747474"/>
                  </a:solidFill>
                </a:defRPr>
              </a:pPr>
              <a:r>
                <a:rPr b="1" sz="3120">
                  <a:solidFill>
                    <a:srgbClr val="377823"/>
                  </a:solidFill>
                  <a:latin typeface="Helvetica Neue"/>
                  <a:ea typeface="Helvetica Neue"/>
                  <a:cs typeface="Helvetica Neue"/>
                  <a:sym typeface="Helvetica Neue"/>
                </a:rPr>
                <a:t>2000s</a:t>
              </a:r>
              <a:br>
                <a:rPr>
                  <a:solidFill>
                    <a:srgbClr val="377823"/>
                  </a:solidFill>
                </a:rPr>
              </a:br>
              <a:r>
                <a:rPr>
                  <a:solidFill>
                    <a:srgbClr val="377823"/>
                  </a:solidFill>
                </a:rPr>
                <a:t>Computer Miniaturization</a:t>
              </a:r>
            </a:p>
          </p:txBody>
        </p:sp>
        <p:sp>
          <p:nvSpPr>
            <p:cNvPr id="162" name="2010s New Computational Methods"/>
            <p:cNvSpPr txBox="1"/>
            <p:nvPr/>
          </p:nvSpPr>
          <p:spPr>
            <a:xfrm>
              <a:off x="1624040" y="3429517"/>
              <a:ext cx="5087161" cy="158912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t">
              <a:normAutofit fontScale="100000" lnSpcReduction="0"/>
            </a:bodyPr>
            <a:lstStyle/>
            <a:p>
              <a:pPr algn="l" defTabSz="429259">
                <a:spcBef>
                  <a:spcPts val="1300"/>
                </a:spcBef>
                <a:defRPr sz="2600">
                  <a:solidFill>
                    <a:srgbClr val="747474"/>
                  </a:solidFill>
                </a:defRPr>
              </a:pPr>
              <a:r>
                <a:rPr b="1" sz="3120">
                  <a:solidFill>
                    <a:srgbClr val="377823"/>
                  </a:solidFill>
                  <a:latin typeface="Helvetica Neue"/>
                  <a:ea typeface="Helvetica Neue"/>
                  <a:cs typeface="Helvetica Neue"/>
                  <a:sym typeface="Helvetica Neue"/>
                </a:rPr>
                <a:t>2010s</a:t>
              </a:r>
              <a:br>
                <a:rPr>
                  <a:solidFill>
                    <a:srgbClr val="377823"/>
                  </a:solidFill>
                </a:rPr>
              </a:br>
              <a:r>
                <a:rPr>
                  <a:solidFill>
                    <a:srgbClr val="377823"/>
                  </a:solidFill>
                </a:rPr>
                <a:t>New Computational Methods</a:t>
              </a:r>
            </a:p>
          </p:txBody>
        </p:sp>
        <p:sp>
          <p:nvSpPr>
            <p:cNvPr id="163" name="Today Banks Seek to Capitalize on AI Opportunities."/>
            <p:cNvSpPr txBox="1"/>
            <p:nvPr/>
          </p:nvSpPr>
          <p:spPr>
            <a:xfrm>
              <a:off x="1624040" y="6777411"/>
              <a:ext cx="5960648" cy="142328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t">
              <a:normAutofit fontScale="100000" lnSpcReduction="0"/>
            </a:bodyPr>
            <a:lstStyle/>
            <a:p>
              <a:pPr algn="l" defTabSz="462280">
                <a:spcBef>
                  <a:spcPts val="1400"/>
                </a:spcBef>
                <a:defRPr b="1" sz="2800">
                  <a:solidFill>
                    <a:srgbClr val="782204"/>
                  </a:solidFill>
                  <a:latin typeface="Helvetica Neue"/>
                  <a:ea typeface="Helvetica Neue"/>
                  <a:cs typeface="Helvetica Neue"/>
                  <a:sym typeface="Helvetica Neue"/>
                </a:defRPr>
              </a:pPr>
              <a:r>
                <a:t>Today</a:t>
              </a:r>
              <a:br/>
              <a:r>
                <a:rPr b="0">
                  <a:latin typeface="+mn-lt"/>
                  <a:ea typeface="+mn-ea"/>
                  <a:cs typeface="+mn-cs"/>
                  <a:sym typeface="Helvetica Neue Light"/>
                </a:rPr>
                <a:t>Banks Seek to Capitalize on AI Opportunities.</a:t>
              </a:r>
            </a:p>
          </p:txBody>
        </p:sp>
        <p:sp>
          <p:nvSpPr>
            <p:cNvPr id="164" name="2020s Cloud Computing Expands AI Reach"/>
            <p:cNvSpPr txBox="1"/>
            <p:nvPr/>
          </p:nvSpPr>
          <p:spPr>
            <a:xfrm>
              <a:off x="1572615" y="5103464"/>
              <a:ext cx="5190011" cy="158912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t">
              <a:normAutofit fontScale="100000" lnSpcReduction="0"/>
            </a:bodyPr>
            <a:lstStyle/>
            <a:p>
              <a:pPr algn="l" defTabSz="412750">
                <a:spcBef>
                  <a:spcPts val="1200"/>
                </a:spcBef>
                <a:defRPr sz="2500">
                  <a:solidFill>
                    <a:srgbClr val="747474"/>
                  </a:solidFill>
                </a:defRPr>
              </a:pPr>
              <a:r>
                <a:rPr b="1" sz="3000">
                  <a:solidFill>
                    <a:srgbClr val="377823"/>
                  </a:solidFill>
                  <a:latin typeface="Helvetica Neue"/>
                  <a:ea typeface="Helvetica Neue"/>
                  <a:cs typeface="Helvetica Neue"/>
                  <a:sym typeface="Helvetica Neue"/>
                </a:rPr>
                <a:t>2020s</a:t>
              </a:r>
              <a:br>
                <a:rPr>
                  <a:solidFill>
                    <a:srgbClr val="377823"/>
                  </a:solidFill>
                </a:rPr>
              </a:br>
              <a:r>
                <a:rPr>
                  <a:solidFill>
                    <a:srgbClr val="377823"/>
                  </a:solidFill>
                </a:rPr>
                <a:t>Cloud Computing Expands AI Reach</a:t>
              </a:r>
            </a:p>
          </p:txBody>
        </p:sp>
        <p:sp>
          <p:nvSpPr>
            <p:cNvPr id="165" name="Circle"/>
            <p:cNvSpPr/>
            <p:nvPr/>
          </p:nvSpPr>
          <p:spPr>
            <a:xfrm>
              <a:off x="805903" y="5362477"/>
              <a:ext cx="292559" cy="298426"/>
            </a:xfrm>
            <a:prstGeom prst="ellipse">
              <a:avLst/>
            </a:prstGeom>
            <a:solidFill>
              <a:schemeClr val="accent1">
                <a:satOff val="12166"/>
                <a:lumOff val="-13042"/>
              </a:schemeClr>
            </a:solidFill>
            <a:ln w="12700" cap="flat">
              <a:noFill/>
              <a:miter lim="400000"/>
            </a:ln>
            <a:effectLst/>
          </p:spPr>
          <p:txBody>
            <a:bodyPr wrap="square" lIns="50800" tIns="50800" rIns="50800" bIns="50800" numCol="1" anchor="ctr">
              <a:noAutofit/>
            </a:bodyPr>
            <a:lstStyle/>
            <a:p>
              <a:pPr>
                <a:defRPr>
                  <a:solidFill>
                    <a:srgbClr val="FFFFFF"/>
                  </a:solidFill>
                </a:defRPr>
              </a:pPr>
            </a:p>
          </p:txBody>
        </p:sp>
        <p:sp>
          <p:nvSpPr>
            <p:cNvPr id="166" name="Important to Keep in Mind: Each of these changes comes with tradeoffs."/>
            <p:cNvSpPr/>
            <p:nvPr/>
          </p:nvSpPr>
          <p:spPr>
            <a:xfrm>
              <a:off x="0" y="8906719"/>
              <a:ext cx="7014441"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solidFill>
                <a:srgbClr val="8C8C8C"/>
              </a:solidFill>
              <a:prstDash val="solid"/>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p>
              <a:pPr>
                <a:defRPr sz="2600">
                  <a:solidFill>
                    <a:srgbClr val="4B4B4B"/>
                  </a:solidFill>
                </a:defRPr>
              </a:pPr>
              <a:r>
                <a:t>Important to Keep in Mind: Each of these changes comes with </a:t>
              </a:r>
              <a:r>
                <a:rPr b="1">
                  <a:solidFill>
                    <a:srgbClr val="782204"/>
                  </a:solidFill>
                  <a:latin typeface="Helvetica Neue"/>
                  <a:ea typeface="Helvetica Neue"/>
                  <a:cs typeface="Helvetica Neue"/>
                  <a:sym typeface="Helvetica Neue"/>
                </a:rPr>
                <a:t>tradeoffs</a:t>
              </a:r>
              <a:r>
                <a:t>.</a:t>
              </a:r>
            </a:p>
          </p:txBody>
        </p:sp>
      </p:grpSp>
      <p:sp>
        <p:nvSpPr>
          <p:cNvPr id="168" name="Banks have vastly different priorities. Understanding these differences allows us to find exploitable opportunities."/>
          <p:cNvSpPr txBox="1"/>
          <p:nvPr/>
        </p:nvSpPr>
        <p:spPr>
          <a:xfrm>
            <a:off x="2734483" y="8247055"/>
            <a:ext cx="7889033" cy="1537981"/>
          </a:xfrm>
          <a:prstGeom prst="rect">
            <a:avLst/>
          </a:prstGeom>
          <a:gradFill>
            <a:gsLst>
              <a:gs pos="0">
                <a:srgbClr val="FFFFFF"/>
              </a:gs>
              <a:gs pos="100000">
                <a:srgbClr val="E4E5E5"/>
              </a:gs>
            </a:gsLst>
            <a:lin ang="5400000"/>
          </a:gra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sz="3100">
                <a:solidFill>
                  <a:srgbClr val="4B4B4B"/>
                </a:solidFill>
              </a:defRPr>
            </a:pPr>
            <a:r>
              <a:t>Banks have </a:t>
            </a:r>
            <a:r>
              <a:rPr>
                <a:solidFill>
                  <a:srgbClr val="377823"/>
                </a:solidFill>
              </a:rPr>
              <a:t>vastly different priorities</a:t>
            </a:r>
            <a:r>
              <a:t>. Understanding these differences allows us to find exploitable opportunities.</a:t>
            </a:r>
          </a:p>
        </p:txBody>
      </p:sp>
      <p:sp>
        <p:nvSpPr>
          <p:cNvPr id="169" name="How Banks will use AI is question that will get solved over the coming years.…"/>
          <p:cNvSpPr txBox="1"/>
          <p:nvPr/>
        </p:nvSpPr>
        <p:spPr>
          <a:xfrm>
            <a:off x="2734483" y="10658145"/>
            <a:ext cx="7889033" cy="1537981"/>
          </a:xfrm>
          <a:prstGeom prst="rect">
            <a:avLst/>
          </a:prstGeom>
          <a:gradFill>
            <a:gsLst>
              <a:gs pos="0">
                <a:srgbClr val="FFFFFF"/>
              </a:gs>
              <a:gs pos="100000">
                <a:srgbClr val="E4E5E5"/>
              </a:gs>
            </a:gsLst>
            <a:lin ang="5400000"/>
          </a:gra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sz="3100">
                <a:solidFill>
                  <a:srgbClr val="4B4B4B"/>
                </a:solidFill>
              </a:defRPr>
            </a:pPr>
            <a:r>
              <a:t>How Banks will use AI is question that will get solved over the coming years. </a:t>
            </a:r>
          </a:p>
          <a:p>
            <a:pPr>
              <a:defRPr sz="3100">
                <a:solidFill>
                  <a:srgbClr val="4B4B4B"/>
                </a:solidFill>
              </a:defRPr>
            </a:pPr>
            <a:r>
              <a:rPr>
                <a:solidFill>
                  <a:srgbClr val="782204"/>
                </a:solidFill>
              </a:rPr>
              <a:t>Today, all ideas are welcome</a:t>
            </a:r>
            <a:r>
              <a:t>.</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1" name="Topics in AI"/>
          <p:cNvSpPr txBox="1"/>
          <p:nvPr>
            <p:ph type="title"/>
          </p:nvPr>
        </p:nvSpPr>
        <p:spPr>
          <a:prstGeom prst="rect">
            <a:avLst/>
          </a:prstGeom>
        </p:spPr>
        <p:txBody>
          <a:bodyPr/>
          <a:lstStyle/>
          <a:p>
            <a:pPr/>
            <a:r>
              <a:t>Topics in AI</a:t>
            </a:r>
          </a:p>
        </p:txBody>
      </p:sp>
      <p:sp>
        <p:nvSpPr>
          <p:cNvPr id="172" name="Unsupervised Learning…"/>
          <p:cNvSpPr/>
          <p:nvPr/>
        </p:nvSpPr>
        <p:spPr>
          <a:xfrm>
            <a:off x="1043320" y="3568993"/>
            <a:ext cx="9079031" cy="2201514"/>
          </a:xfrm>
          <a:prstGeom prst="roundRect">
            <a:avLst>
              <a:gd name="adj" fmla="val 22662"/>
            </a:avLst>
          </a:prstGeom>
          <a:solidFill>
            <a:srgbClr val="8BB7E9">
              <a:alpha val="33596"/>
            </a:srgb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p>
            <a:pPr>
              <a:spcBef>
                <a:spcPts val="2600"/>
              </a:spcBef>
              <a:defRPr sz="3500">
                <a:solidFill>
                  <a:srgbClr val="7E8080"/>
                </a:solidFill>
              </a:defRPr>
            </a:pPr>
            <a:r>
              <a:t>Unsupervised Learning</a:t>
            </a:r>
          </a:p>
          <a:p>
            <a:pPr>
              <a:defRPr sz="3000">
                <a:solidFill>
                  <a:srgbClr val="7E8080"/>
                </a:solidFill>
              </a:defRPr>
            </a:pPr>
            <a:r>
              <a:rPr b="1">
                <a:latin typeface="Helvetica Neue"/>
                <a:ea typeface="Helvetica Neue"/>
                <a:cs typeface="Helvetica Neue"/>
                <a:sym typeface="Helvetica Neue"/>
              </a:rPr>
              <a:t>Find patterns</a:t>
            </a:r>
            <a:r>
              <a:t> in data without human guidance</a:t>
            </a:r>
          </a:p>
        </p:txBody>
      </p:sp>
      <p:sp>
        <p:nvSpPr>
          <p:cNvPr id="173" name="Supervised Learning…"/>
          <p:cNvSpPr/>
          <p:nvPr/>
        </p:nvSpPr>
        <p:spPr>
          <a:xfrm>
            <a:off x="1059420" y="6770578"/>
            <a:ext cx="9079031" cy="2079843"/>
          </a:xfrm>
          <a:prstGeom prst="roundRect">
            <a:avLst>
              <a:gd name="adj" fmla="val 20302"/>
            </a:avLst>
          </a:prstGeom>
          <a:solidFill>
            <a:srgbClr val="8BB7E9">
              <a:alpha val="33596"/>
            </a:srgb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p>
            <a:pPr>
              <a:spcBef>
                <a:spcPts val="2600"/>
              </a:spcBef>
              <a:defRPr sz="3500">
                <a:solidFill>
                  <a:srgbClr val="7E8080"/>
                </a:solidFill>
              </a:defRPr>
            </a:pPr>
            <a:r>
              <a:t>Supervised Learning</a:t>
            </a:r>
          </a:p>
          <a:p>
            <a:pPr>
              <a:defRPr sz="3000">
                <a:solidFill>
                  <a:srgbClr val="7E8080"/>
                </a:solidFill>
              </a:defRPr>
            </a:pPr>
            <a:r>
              <a:rPr b="1">
                <a:latin typeface="Helvetica Neue"/>
                <a:ea typeface="Helvetica Neue"/>
                <a:cs typeface="Helvetica Neue"/>
                <a:sym typeface="Helvetica Neue"/>
              </a:rPr>
              <a:t>Learn</a:t>
            </a:r>
            <a:r>
              <a:t> </a:t>
            </a:r>
            <a:r>
              <a:rPr b="1">
                <a:latin typeface="Helvetica Neue"/>
                <a:ea typeface="Helvetica Neue"/>
                <a:cs typeface="Helvetica Neue"/>
                <a:sym typeface="Helvetica Neue"/>
              </a:rPr>
              <a:t>patterns</a:t>
            </a:r>
            <a:r>
              <a:t> which best replicate a predefined outcome</a:t>
            </a:r>
          </a:p>
        </p:txBody>
      </p:sp>
      <p:sp>
        <p:nvSpPr>
          <p:cNvPr id="174" name="Reinforcement Learning…"/>
          <p:cNvSpPr/>
          <p:nvPr/>
        </p:nvSpPr>
        <p:spPr>
          <a:xfrm>
            <a:off x="1075520" y="9850494"/>
            <a:ext cx="9079031" cy="2565262"/>
          </a:xfrm>
          <a:prstGeom prst="roundRect">
            <a:avLst>
              <a:gd name="adj" fmla="val 23857"/>
            </a:avLst>
          </a:prstGeom>
          <a:solidFill>
            <a:srgbClr val="8BB7E9">
              <a:alpha val="33596"/>
            </a:srgb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p>
            <a:pPr>
              <a:spcBef>
                <a:spcPts val="2600"/>
              </a:spcBef>
              <a:defRPr sz="3500">
                <a:solidFill>
                  <a:srgbClr val="7E8080"/>
                </a:solidFill>
              </a:defRPr>
            </a:pPr>
            <a:r>
              <a:t>Reinforcement Learning</a:t>
            </a:r>
          </a:p>
          <a:p>
            <a:pPr>
              <a:defRPr sz="3000">
                <a:solidFill>
                  <a:srgbClr val="7E8080"/>
                </a:solidFill>
              </a:defRPr>
            </a:pPr>
            <a:r>
              <a:t>Learn to </a:t>
            </a:r>
            <a:r>
              <a:rPr b="1">
                <a:latin typeface="Helvetica Neue"/>
                <a:ea typeface="Helvetica Neue"/>
                <a:cs typeface="Helvetica Neue"/>
                <a:sym typeface="Helvetica Neue"/>
              </a:rPr>
              <a:t>apply</a:t>
            </a:r>
            <a:r>
              <a:t> optimal </a:t>
            </a:r>
            <a:r>
              <a:rPr b="1">
                <a:latin typeface="Helvetica Neue"/>
                <a:ea typeface="Helvetica Neue"/>
                <a:cs typeface="Helvetica Neue"/>
                <a:sym typeface="Helvetica Neue"/>
              </a:rPr>
              <a:t>policies</a:t>
            </a:r>
            <a:r>
              <a:t> in a particular environment given specific reward incentives</a:t>
            </a:r>
          </a:p>
        </p:txBody>
      </p:sp>
      <p:pic>
        <p:nvPicPr>
          <p:cNvPr id="175" name="coupling-generated-strategies-with-kmeans-altoros.png" descr="coupling-generated-strategies-with-kmeans-altoros.png"/>
          <p:cNvPicPr>
            <a:picLocks noChangeAspect="1"/>
          </p:cNvPicPr>
          <p:nvPr/>
        </p:nvPicPr>
        <p:blipFill>
          <a:blip r:embed="rId2">
            <a:extLst/>
          </a:blip>
          <a:srcRect l="5075" t="13383" r="1283" b="9165"/>
          <a:stretch>
            <a:fillRect/>
          </a:stretch>
        </p:blipFill>
        <p:spPr>
          <a:xfrm>
            <a:off x="11013720" y="2921947"/>
            <a:ext cx="7412562" cy="3565853"/>
          </a:xfrm>
          <a:prstGeom prst="rect">
            <a:avLst/>
          </a:prstGeom>
          <a:ln w="12700">
            <a:miter lim="400000"/>
          </a:ln>
        </p:spPr>
      </p:pic>
      <p:pic>
        <p:nvPicPr>
          <p:cNvPr id="176" name="1*hnJmoDkR6-inqCe_JRxW0w.png" descr="1*hnJmoDkR6-inqCe_JRxW0w.png"/>
          <p:cNvPicPr>
            <a:picLocks noChangeAspect="1"/>
          </p:cNvPicPr>
          <p:nvPr/>
        </p:nvPicPr>
        <p:blipFill>
          <a:blip r:embed="rId3">
            <a:extLst/>
          </a:blip>
          <a:stretch>
            <a:fillRect/>
          </a:stretch>
        </p:blipFill>
        <p:spPr>
          <a:xfrm>
            <a:off x="12112356" y="6936258"/>
            <a:ext cx="5215163" cy="3151448"/>
          </a:xfrm>
          <a:prstGeom prst="rect">
            <a:avLst/>
          </a:prstGeom>
          <a:ln w="12700">
            <a:miter lim="400000"/>
          </a:ln>
        </p:spPr>
      </p:pic>
      <p:pic>
        <p:nvPicPr>
          <p:cNvPr id="177" name="1PlBP.png" descr="1PlBP.png"/>
          <p:cNvPicPr>
            <a:picLocks noChangeAspect="1"/>
          </p:cNvPicPr>
          <p:nvPr/>
        </p:nvPicPr>
        <p:blipFill>
          <a:blip r:embed="rId4">
            <a:extLst/>
          </a:blip>
          <a:stretch>
            <a:fillRect/>
          </a:stretch>
        </p:blipFill>
        <p:spPr>
          <a:xfrm>
            <a:off x="12020419" y="10536094"/>
            <a:ext cx="5399039" cy="2721067"/>
          </a:xfrm>
          <a:prstGeom prst="rect">
            <a:avLst/>
          </a:prstGeom>
          <a:ln w="12700">
            <a:miter lim="400000"/>
          </a:ln>
        </p:spPr>
      </p:pic>
      <p:sp>
        <p:nvSpPr>
          <p:cNvPr id="178" name="“Here is all the data we have on past trades, can you find an interesting way to group similar trades together”"/>
          <p:cNvSpPr txBox="1"/>
          <p:nvPr/>
        </p:nvSpPr>
        <p:spPr>
          <a:xfrm>
            <a:off x="18858332" y="3481475"/>
            <a:ext cx="4895555" cy="237654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3000">
                <a:solidFill>
                  <a:srgbClr val="7E8080"/>
                </a:solidFill>
              </a:defRPr>
            </a:lvl1pPr>
          </a:lstStyle>
          <a:p>
            <a:pPr/>
            <a:r>
              <a:t>“Here is all the data we have on past trades, can you find an interesting way to group similar trades together”</a:t>
            </a:r>
          </a:p>
        </p:txBody>
      </p:sp>
      <p:sp>
        <p:nvSpPr>
          <p:cNvPr id="179" name="“This is what the market looked like each time we made a trade up till now. Based on those past trends, can you tell me how the price could evolve after our trade today?”"/>
          <p:cNvSpPr txBox="1"/>
          <p:nvPr/>
        </p:nvSpPr>
        <p:spPr>
          <a:xfrm>
            <a:off x="18858332" y="6564368"/>
            <a:ext cx="4895555" cy="374853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sz="3000">
                <a:solidFill>
                  <a:srgbClr val="7E8080"/>
                </a:solidFill>
              </a:defRPr>
            </a:pPr>
            <a:r>
              <a:t>“This is what the market looked like each time we made a trade up till now. </a:t>
            </a:r>
            <a:r>
              <a:rPr i="1">
                <a:latin typeface="Helvetica Neue"/>
                <a:ea typeface="Helvetica Neue"/>
                <a:cs typeface="Helvetica Neue"/>
                <a:sym typeface="Helvetica Neue"/>
              </a:rPr>
              <a:t>Based on those past trends</a:t>
            </a:r>
            <a:r>
              <a:t>, can you tell me how the price could evolve after our trade today?”</a:t>
            </a:r>
          </a:p>
        </p:txBody>
      </p:sp>
      <p:sp>
        <p:nvSpPr>
          <p:cNvPr id="180" name="“Can you tell me in real-time when you think it’s the right moment to buy or sell?”"/>
          <p:cNvSpPr txBox="1"/>
          <p:nvPr/>
        </p:nvSpPr>
        <p:spPr>
          <a:xfrm>
            <a:off x="18858332" y="11171649"/>
            <a:ext cx="4895555" cy="191935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3000">
                <a:solidFill>
                  <a:srgbClr val="7E8080"/>
                </a:solidFill>
              </a:defRPr>
            </a:lvl1pPr>
          </a:lstStyle>
          <a:p>
            <a:pPr/>
            <a:r>
              <a:t>“Can you tell me in real-time when you think it’s the right moment to buy or sell?”</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2" name="Topics in AI"/>
          <p:cNvSpPr txBox="1"/>
          <p:nvPr>
            <p:ph type="title"/>
          </p:nvPr>
        </p:nvSpPr>
        <p:spPr>
          <a:prstGeom prst="rect">
            <a:avLst/>
          </a:prstGeom>
        </p:spPr>
        <p:txBody>
          <a:bodyPr/>
          <a:lstStyle/>
          <a:p>
            <a:pPr/>
            <a:r>
              <a:t>Topics in AI</a:t>
            </a:r>
          </a:p>
        </p:txBody>
      </p:sp>
      <p:sp>
        <p:nvSpPr>
          <p:cNvPr id="183" name="Clustering &amp; Segmentation"/>
          <p:cNvSpPr txBox="1"/>
          <p:nvPr/>
        </p:nvSpPr>
        <p:spPr>
          <a:xfrm>
            <a:off x="11148631" y="3800706"/>
            <a:ext cx="6573521" cy="7091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635000" indent="-635000" algn="l">
              <a:spcBef>
                <a:spcPts val="5900"/>
              </a:spcBef>
              <a:buSzPct val="75000"/>
              <a:buFont typeface="Helvetica Neue"/>
              <a:buChar char="•"/>
              <a:defRPr sz="4000">
                <a:solidFill>
                  <a:srgbClr val="747474"/>
                </a:solidFill>
              </a:defRPr>
            </a:lvl1pPr>
          </a:lstStyle>
          <a:p>
            <a:pPr/>
            <a:r>
              <a:t>Clustering &amp; Segmentation</a:t>
            </a:r>
          </a:p>
        </p:txBody>
      </p:sp>
      <p:sp>
        <p:nvSpPr>
          <p:cNvPr id="184" name="Recommendation Systems"/>
          <p:cNvSpPr txBox="1"/>
          <p:nvPr/>
        </p:nvSpPr>
        <p:spPr>
          <a:xfrm>
            <a:off x="11095927" y="5190846"/>
            <a:ext cx="6657849" cy="70916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635000" indent="-635000" algn="l">
              <a:spcBef>
                <a:spcPts val="5900"/>
              </a:spcBef>
              <a:buSzPct val="75000"/>
              <a:buFont typeface="Helvetica Neue"/>
              <a:buChar char="•"/>
              <a:defRPr sz="4000">
                <a:solidFill>
                  <a:srgbClr val="747474"/>
                </a:solidFill>
              </a:defRPr>
            </a:lvl1pPr>
          </a:lstStyle>
          <a:p>
            <a:pPr/>
            <a:r>
              <a:t>Recommendation Systems</a:t>
            </a:r>
          </a:p>
        </p:txBody>
      </p:sp>
      <p:sp>
        <p:nvSpPr>
          <p:cNvPr id="185" name="Compression &amp; Representation Learning"/>
          <p:cNvSpPr txBox="1"/>
          <p:nvPr/>
        </p:nvSpPr>
        <p:spPr>
          <a:xfrm>
            <a:off x="11095927" y="6580985"/>
            <a:ext cx="9584945" cy="7091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635000" indent="-635000" algn="l">
              <a:spcBef>
                <a:spcPts val="5900"/>
              </a:spcBef>
              <a:buSzPct val="75000"/>
              <a:buFont typeface="Helvetica Neue"/>
              <a:buChar char="•"/>
              <a:defRPr sz="4000">
                <a:solidFill>
                  <a:srgbClr val="747474"/>
                </a:solidFill>
              </a:defRPr>
            </a:lvl1pPr>
          </a:lstStyle>
          <a:p>
            <a:pPr/>
            <a:r>
              <a:t>Compression &amp; Representation Learning</a:t>
            </a:r>
          </a:p>
        </p:txBody>
      </p:sp>
      <p:sp>
        <p:nvSpPr>
          <p:cNvPr id="186" name="Analytics &amp; Visualization"/>
          <p:cNvSpPr txBox="1"/>
          <p:nvPr/>
        </p:nvSpPr>
        <p:spPr>
          <a:xfrm>
            <a:off x="11095927" y="7815989"/>
            <a:ext cx="5945633" cy="7091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635000" indent="-635000" algn="l">
              <a:spcBef>
                <a:spcPts val="5900"/>
              </a:spcBef>
              <a:buSzPct val="75000"/>
              <a:buFont typeface="Helvetica Neue"/>
              <a:buChar char="•"/>
              <a:defRPr sz="4000">
                <a:solidFill>
                  <a:srgbClr val="747474"/>
                </a:solidFill>
              </a:defRPr>
            </a:lvl1pPr>
          </a:lstStyle>
          <a:p>
            <a:pPr/>
            <a:r>
              <a:t>Analytics &amp; Visualization</a:t>
            </a:r>
          </a:p>
        </p:txBody>
      </p:sp>
      <p:sp>
        <p:nvSpPr>
          <p:cNvPr id="187" name="Data Generation &amp; Augmentation"/>
          <p:cNvSpPr txBox="1"/>
          <p:nvPr/>
        </p:nvSpPr>
        <p:spPr>
          <a:xfrm>
            <a:off x="11095927" y="9206128"/>
            <a:ext cx="7957313" cy="7091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635000" indent="-635000" algn="l">
              <a:spcBef>
                <a:spcPts val="5900"/>
              </a:spcBef>
              <a:buSzPct val="75000"/>
              <a:buFont typeface="Helvetica Neue"/>
              <a:buChar char="•"/>
              <a:defRPr sz="4000">
                <a:solidFill>
                  <a:srgbClr val="747474"/>
                </a:solidFill>
              </a:defRPr>
            </a:lvl1pPr>
          </a:lstStyle>
          <a:p>
            <a:pPr/>
            <a:r>
              <a:t>Data Generation &amp; Augmentation</a:t>
            </a:r>
          </a:p>
        </p:txBody>
      </p:sp>
      <p:sp>
        <p:nvSpPr>
          <p:cNvPr id="188" name="Unsupervised Learning…"/>
          <p:cNvSpPr/>
          <p:nvPr/>
        </p:nvSpPr>
        <p:spPr>
          <a:xfrm>
            <a:off x="1043320" y="3568993"/>
            <a:ext cx="9079031" cy="2201514"/>
          </a:xfrm>
          <a:prstGeom prst="roundRect">
            <a:avLst>
              <a:gd name="adj" fmla="val 22662"/>
            </a:avLst>
          </a:prstGeom>
          <a:solidFill>
            <a:srgbClr val="8BB7E9">
              <a:alpha val="33596"/>
            </a:srgb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p>
            <a:pPr>
              <a:spcBef>
                <a:spcPts val="2600"/>
              </a:spcBef>
              <a:defRPr sz="3500">
                <a:solidFill>
                  <a:srgbClr val="7E8080"/>
                </a:solidFill>
              </a:defRPr>
            </a:pPr>
            <a:r>
              <a:t>Unsupervised Learning</a:t>
            </a:r>
          </a:p>
          <a:p>
            <a:pPr>
              <a:defRPr sz="3000">
                <a:solidFill>
                  <a:srgbClr val="7E8080"/>
                </a:solidFill>
              </a:defRPr>
            </a:pPr>
            <a:r>
              <a:rPr b="1">
                <a:latin typeface="Helvetica Neue"/>
                <a:ea typeface="Helvetica Neue"/>
                <a:cs typeface="Helvetica Neue"/>
                <a:sym typeface="Helvetica Neue"/>
              </a:rPr>
              <a:t>Find patterns</a:t>
            </a:r>
            <a:r>
              <a:t> in data without human guidance</a:t>
            </a:r>
          </a:p>
        </p:txBody>
      </p:sp>
      <p:sp>
        <p:nvSpPr>
          <p:cNvPr id="189" name="Supervised Learning…"/>
          <p:cNvSpPr/>
          <p:nvPr/>
        </p:nvSpPr>
        <p:spPr>
          <a:xfrm>
            <a:off x="1059420" y="6770578"/>
            <a:ext cx="9079031" cy="2079843"/>
          </a:xfrm>
          <a:prstGeom prst="roundRect">
            <a:avLst>
              <a:gd name="adj" fmla="val 20302"/>
            </a:avLst>
          </a:prstGeom>
          <a:solidFill>
            <a:srgbClr val="8BB7E9">
              <a:alpha val="33596"/>
            </a:srgb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p>
            <a:pPr>
              <a:spcBef>
                <a:spcPts val="2600"/>
              </a:spcBef>
              <a:defRPr sz="3500">
                <a:solidFill>
                  <a:srgbClr val="7E8080"/>
                </a:solidFill>
              </a:defRPr>
            </a:pPr>
            <a:r>
              <a:t>Supervised Learning</a:t>
            </a:r>
          </a:p>
          <a:p>
            <a:pPr>
              <a:defRPr sz="3000">
                <a:solidFill>
                  <a:srgbClr val="7E8080"/>
                </a:solidFill>
              </a:defRPr>
            </a:pPr>
            <a:r>
              <a:rPr b="1">
                <a:latin typeface="Helvetica Neue"/>
                <a:ea typeface="Helvetica Neue"/>
                <a:cs typeface="Helvetica Neue"/>
                <a:sym typeface="Helvetica Neue"/>
              </a:rPr>
              <a:t>Learn</a:t>
            </a:r>
            <a:r>
              <a:t> </a:t>
            </a:r>
            <a:r>
              <a:rPr b="1">
                <a:latin typeface="Helvetica Neue"/>
                <a:ea typeface="Helvetica Neue"/>
                <a:cs typeface="Helvetica Neue"/>
                <a:sym typeface="Helvetica Neue"/>
              </a:rPr>
              <a:t>patterns</a:t>
            </a:r>
            <a:r>
              <a:t> which best replicate a predefined outcome</a:t>
            </a:r>
          </a:p>
        </p:txBody>
      </p:sp>
      <p:sp>
        <p:nvSpPr>
          <p:cNvPr id="190" name="Reinforcement Learning…"/>
          <p:cNvSpPr/>
          <p:nvPr/>
        </p:nvSpPr>
        <p:spPr>
          <a:xfrm>
            <a:off x="1075520" y="9850494"/>
            <a:ext cx="9079031" cy="2565262"/>
          </a:xfrm>
          <a:prstGeom prst="roundRect">
            <a:avLst>
              <a:gd name="adj" fmla="val 23857"/>
            </a:avLst>
          </a:prstGeom>
          <a:solidFill>
            <a:srgbClr val="8BB7E9">
              <a:alpha val="33596"/>
            </a:srgb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p>
            <a:pPr>
              <a:spcBef>
                <a:spcPts val="2600"/>
              </a:spcBef>
              <a:defRPr sz="3500">
                <a:solidFill>
                  <a:srgbClr val="7E8080"/>
                </a:solidFill>
              </a:defRPr>
            </a:pPr>
            <a:r>
              <a:t>Reinforcement Learning</a:t>
            </a:r>
          </a:p>
          <a:p>
            <a:pPr>
              <a:defRPr sz="3000">
                <a:solidFill>
                  <a:srgbClr val="7E8080"/>
                </a:solidFill>
              </a:defRPr>
            </a:pPr>
            <a:r>
              <a:t>Learn to </a:t>
            </a:r>
            <a:r>
              <a:rPr b="1">
                <a:latin typeface="Helvetica Neue"/>
                <a:ea typeface="Helvetica Neue"/>
                <a:cs typeface="Helvetica Neue"/>
                <a:sym typeface="Helvetica Neue"/>
              </a:rPr>
              <a:t>apply</a:t>
            </a:r>
            <a:r>
              <a:t> optimal </a:t>
            </a:r>
            <a:r>
              <a:rPr b="1">
                <a:latin typeface="Helvetica Neue"/>
                <a:ea typeface="Helvetica Neue"/>
                <a:cs typeface="Helvetica Neue"/>
                <a:sym typeface="Helvetica Neue"/>
              </a:rPr>
              <a:t>policies</a:t>
            </a:r>
            <a:r>
              <a:t> in a particular environment given specific reward incentives</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2" name="Topics in AI"/>
          <p:cNvSpPr txBox="1"/>
          <p:nvPr>
            <p:ph type="title"/>
          </p:nvPr>
        </p:nvSpPr>
        <p:spPr>
          <a:prstGeom prst="rect">
            <a:avLst/>
          </a:prstGeom>
        </p:spPr>
        <p:txBody>
          <a:bodyPr/>
          <a:lstStyle/>
          <a:p>
            <a:pPr/>
            <a:r>
              <a:t>Topics in AI</a:t>
            </a:r>
          </a:p>
        </p:txBody>
      </p:sp>
      <p:sp>
        <p:nvSpPr>
          <p:cNvPr id="193" name="Computer Vision &amp; Natural Language Classification"/>
          <p:cNvSpPr txBox="1"/>
          <p:nvPr/>
        </p:nvSpPr>
        <p:spPr>
          <a:xfrm>
            <a:off x="11148631" y="3800706"/>
            <a:ext cx="11846053" cy="7091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635000" indent="-635000" algn="l">
              <a:spcBef>
                <a:spcPts val="5900"/>
              </a:spcBef>
              <a:buSzPct val="75000"/>
              <a:buFont typeface="Helvetica Neue"/>
              <a:buChar char="•"/>
              <a:defRPr sz="4000">
                <a:solidFill>
                  <a:srgbClr val="747474"/>
                </a:solidFill>
              </a:defRPr>
            </a:lvl1pPr>
          </a:lstStyle>
          <a:p>
            <a:pPr/>
            <a:r>
              <a:t>Computer Vision &amp; Natural Language Classification</a:t>
            </a:r>
          </a:p>
        </p:txBody>
      </p:sp>
      <p:sp>
        <p:nvSpPr>
          <p:cNvPr id="194" name="Object Detection &amp; Entity Recognition"/>
          <p:cNvSpPr txBox="1"/>
          <p:nvPr/>
        </p:nvSpPr>
        <p:spPr>
          <a:xfrm>
            <a:off x="11095927" y="5190846"/>
            <a:ext cx="8954517" cy="70916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635000" indent="-635000" algn="l">
              <a:spcBef>
                <a:spcPts val="5900"/>
              </a:spcBef>
              <a:buSzPct val="75000"/>
              <a:buFont typeface="Helvetica Neue"/>
              <a:buChar char="•"/>
              <a:defRPr sz="4000">
                <a:solidFill>
                  <a:srgbClr val="747474"/>
                </a:solidFill>
              </a:defRPr>
            </a:lvl1pPr>
          </a:lstStyle>
          <a:p>
            <a:pPr/>
            <a:r>
              <a:t>Object Detection &amp; Entity Recognition</a:t>
            </a:r>
          </a:p>
        </p:txBody>
      </p:sp>
      <p:sp>
        <p:nvSpPr>
          <p:cNvPr id="195" name="Forecasting &amp; Predictive Modeling"/>
          <p:cNvSpPr txBox="1"/>
          <p:nvPr/>
        </p:nvSpPr>
        <p:spPr>
          <a:xfrm>
            <a:off x="11095927" y="6580985"/>
            <a:ext cx="8149337" cy="7091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635000" indent="-635000" algn="l">
              <a:spcBef>
                <a:spcPts val="5900"/>
              </a:spcBef>
              <a:buSzPct val="75000"/>
              <a:buFont typeface="Helvetica Neue"/>
              <a:buChar char="•"/>
              <a:defRPr sz="4000">
                <a:solidFill>
                  <a:srgbClr val="747474"/>
                </a:solidFill>
              </a:defRPr>
            </a:lvl1pPr>
          </a:lstStyle>
          <a:p>
            <a:pPr/>
            <a:r>
              <a:t>Forecasting &amp; Predictive Modeling</a:t>
            </a:r>
          </a:p>
        </p:txBody>
      </p:sp>
      <p:sp>
        <p:nvSpPr>
          <p:cNvPr id="196" name="Unsupervised Learning…"/>
          <p:cNvSpPr/>
          <p:nvPr/>
        </p:nvSpPr>
        <p:spPr>
          <a:xfrm>
            <a:off x="1043320" y="3568993"/>
            <a:ext cx="9079031" cy="2201514"/>
          </a:xfrm>
          <a:prstGeom prst="roundRect">
            <a:avLst>
              <a:gd name="adj" fmla="val 22662"/>
            </a:avLst>
          </a:prstGeom>
          <a:solidFill>
            <a:srgbClr val="8BB7E9">
              <a:alpha val="33596"/>
            </a:srgb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p>
            <a:pPr>
              <a:spcBef>
                <a:spcPts val="2600"/>
              </a:spcBef>
              <a:defRPr sz="3500">
                <a:solidFill>
                  <a:srgbClr val="7E8080"/>
                </a:solidFill>
              </a:defRPr>
            </a:pPr>
            <a:r>
              <a:t>Unsupervised Learning</a:t>
            </a:r>
          </a:p>
          <a:p>
            <a:pPr>
              <a:defRPr sz="3000">
                <a:solidFill>
                  <a:srgbClr val="7E8080"/>
                </a:solidFill>
              </a:defRPr>
            </a:pPr>
            <a:r>
              <a:rPr b="1">
                <a:latin typeface="Helvetica Neue"/>
                <a:ea typeface="Helvetica Neue"/>
                <a:cs typeface="Helvetica Neue"/>
                <a:sym typeface="Helvetica Neue"/>
              </a:rPr>
              <a:t>Find patterns</a:t>
            </a:r>
            <a:r>
              <a:t> in data without human guidance</a:t>
            </a:r>
          </a:p>
        </p:txBody>
      </p:sp>
      <p:sp>
        <p:nvSpPr>
          <p:cNvPr id="197" name="Supervised Learning…"/>
          <p:cNvSpPr/>
          <p:nvPr/>
        </p:nvSpPr>
        <p:spPr>
          <a:xfrm>
            <a:off x="1059420" y="6770578"/>
            <a:ext cx="9079031" cy="2079843"/>
          </a:xfrm>
          <a:prstGeom prst="roundRect">
            <a:avLst>
              <a:gd name="adj" fmla="val 20302"/>
            </a:avLst>
          </a:prstGeom>
          <a:solidFill>
            <a:srgbClr val="8BB7E9">
              <a:alpha val="33596"/>
            </a:srgb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p>
            <a:pPr>
              <a:spcBef>
                <a:spcPts val="2600"/>
              </a:spcBef>
              <a:defRPr sz="3500">
                <a:solidFill>
                  <a:srgbClr val="7E8080"/>
                </a:solidFill>
              </a:defRPr>
            </a:pPr>
            <a:r>
              <a:t>Supervised Learning</a:t>
            </a:r>
          </a:p>
          <a:p>
            <a:pPr>
              <a:defRPr sz="3000">
                <a:solidFill>
                  <a:srgbClr val="7E8080"/>
                </a:solidFill>
              </a:defRPr>
            </a:pPr>
            <a:r>
              <a:rPr b="1">
                <a:latin typeface="Helvetica Neue"/>
                <a:ea typeface="Helvetica Neue"/>
                <a:cs typeface="Helvetica Neue"/>
                <a:sym typeface="Helvetica Neue"/>
              </a:rPr>
              <a:t>Learn</a:t>
            </a:r>
            <a:r>
              <a:t> </a:t>
            </a:r>
            <a:r>
              <a:rPr b="1">
                <a:latin typeface="Helvetica Neue"/>
                <a:ea typeface="Helvetica Neue"/>
                <a:cs typeface="Helvetica Neue"/>
                <a:sym typeface="Helvetica Neue"/>
              </a:rPr>
              <a:t>patterns</a:t>
            </a:r>
            <a:r>
              <a:t> which best replicate a predefined outcome</a:t>
            </a:r>
          </a:p>
        </p:txBody>
      </p:sp>
      <p:sp>
        <p:nvSpPr>
          <p:cNvPr id="198" name="Reinforcement Learning…"/>
          <p:cNvSpPr/>
          <p:nvPr/>
        </p:nvSpPr>
        <p:spPr>
          <a:xfrm>
            <a:off x="1075520" y="9850494"/>
            <a:ext cx="9079031" cy="2565262"/>
          </a:xfrm>
          <a:prstGeom prst="roundRect">
            <a:avLst>
              <a:gd name="adj" fmla="val 23857"/>
            </a:avLst>
          </a:prstGeom>
          <a:solidFill>
            <a:srgbClr val="8BB7E9">
              <a:alpha val="33596"/>
            </a:srgb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p>
            <a:pPr>
              <a:spcBef>
                <a:spcPts val="2600"/>
              </a:spcBef>
              <a:defRPr sz="3500">
                <a:solidFill>
                  <a:srgbClr val="7E8080"/>
                </a:solidFill>
              </a:defRPr>
            </a:pPr>
            <a:r>
              <a:t>Reinforcement Learning</a:t>
            </a:r>
          </a:p>
          <a:p>
            <a:pPr>
              <a:defRPr sz="3000">
                <a:solidFill>
                  <a:srgbClr val="7E8080"/>
                </a:solidFill>
              </a:defRPr>
            </a:pPr>
            <a:r>
              <a:t>Learn to </a:t>
            </a:r>
            <a:r>
              <a:rPr b="1">
                <a:latin typeface="Helvetica Neue"/>
                <a:ea typeface="Helvetica Neue"/>
                <a:cs typeface="Helvetica Neue"/>
                <a:sym typeface="Helvetica Neue"/>
              </a:rPr>
              <a:t>apply</a:t>
            </a:r>
            <a:r>
              <a:t> optimal </a:t>
            </a:r>
            <a:r>
              <a:rPr b="1">
                <a:latin typeface="Helvetica Neue"/>
                <a:ea typeface="Helvetica Neue"/>
                <a:cs typeface="Helvetica Neue"/>
                <a:sym typeface="Helvetica Neue"/>
              </a:rPr>
              <a:t>policies</a:t>
            </a:r>
            <a:r>
              <a:t> in a particular environment given specific reward incentives</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0" name="Topics in AI"/>
          <p:cNvSpPr txBox="1"/>
          <p:nvPr>
            <p:ph type="title"/>
          </p:nvPr>
        </p:nvSpPr>
        <p:spPr>
          <a:prstGeom prst="rect">
            <a:avLst/>
          </a:prstGeom>
        </p:spPr>
        <p:txBody>
          <a:bodyPr/>
          <a:lstStyle/>
          <a:p>
            <a:pPr/>
            <a:r>
              <a:t>Topics in AI</a:t>
            </a:r>
          </a:p>
        </p:txBody>
      </p:sp>
      <p:sp>
        <p:nvSpPr>
          <p:cNvPr id="201" name="Real-Time Decision Making"/>
          <p:cNvSpPr txBox="1"/>
          <p:nvPr/>
        </p:nvSpPr>
        <p:spPr>
          <a:xfrm>
            <a:off x="11148631" y="3800706"/>
            <a:ext cx="6702045" cy="7091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635000" indent="-635000" algn="l">
              <a:spcBef>
                <a:spcPts val="5900"/>
              </a:spcBef>
              <a:buSzPct val="75000"/>
              <a:buFont typeface="Helvetica Neue"/>
              <a:buChar char="•"/>
              <a:defRPr sz="4000">
                <a:solidFill>
                  <a:srgbClr val="747474"/>
                </a:solidFill>
              </a:defRPr>
            </a:lvl1pPr>
          </a:lstStyle>
          <a:p>
            <a:pPr/>
            <a:r>
              <a:t>Real-Time Decision Making</a:t>
            </a:r>
          </a:p>
        </p:txBody>
      </p:sp>
      <p:sp>
        <p:nvSpPr>
          <p:cNvPr id="202" name="Genetic Algorithms"/>
          <p:cNvSpPr txBox="1"/>
          <p:nvPr/>
        </p:nvSpPr>
        <p:spPr>
          <a:xfrm>
            <a:off x="11095927" y="5190846"/>
            <a:ext cx="4898645" cy="70916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635000" indent="-635000" algn="l">
              <a:spcBef>
                <a:spcPts val="5900"/>
              </a:spcBef>
              <a:buSzPct val="75000"/>
              <a:buFont typeface="Helvetica Neue"/>
              <a:buChar char="•"/>
              <a:defRPr sz="4000">
                <a:solidFill>
                  <a:srgbClr val="747474"/>
                </a:solidFill>
              </a:defRPr>
            </a:lvl1pPr>
          </a:lstStyle>
          <a:p>
            <a:pPr/>
            <a:r>
              <a:t>Genetic Algorithms</a:t>
            </a:r>
          </a:p>
        </p:txBody>
      </p:sp>
      <p:sp>
        <p:nvSpPr>
          <p:cNvPr id="203" name="Unsupervised Learning…"/>
          <p:cNvSpPr/>
          <p:nvPr/>
        </p:nvSpPr>
        <p:spPr>
          <a:xfrm>
            <a:off x="1043320" y="3568993"/>
            <a:ext cx="9079031" cy="2201514"/>
          </a:xfrm>
          <a:prstGeom prst="roundRect">
            <a:avLst>
              <a:gd name="adj" fmla="val 22662"/>
            </a:avLst>
          </a:prstGeom>
          <a:solidFill>
            <a:srgbClr val="8BB7E9">
              <a:alpha val="33596"/>
            </a:srgb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p>
            <a:pPr>
              <a:spcBef>
                <a:spcPts val="2600"/>
              </a:spcBef>
              <a:defRPr sz="3500">
                <a:solidFill>
                  <a:srgbClr val="7E8080"/>
                </a:solidFill>
              </a:defRPr>
            </a:pPr>
            <a:r>
              <a:t>Unsupervised Learning</a:t>
            </a:r>
          </a:p>
          <a:p>
            <a:pPr>
              <a:defRPr sz="3000">
                <a:solidFill>
                  <a:srgbClr val="7E8080"/>
                </a:solidFill>
              </a:defRPr>
            </a:pPr>
            <a:r>
              <a:rPr b="1">
                <a:latin typeface="Helvetica Neue"/>
                <a:ea typeface="Helvetica Neue"/>
                <a:cs typeface="Helvetica Neue"/>
                <a:sym typeface="Helvetica Neue"/>
              </a:rPr>
              <a:t>Find patterns</a:t>
            </a:r>
            <a:r>
              <a:t> in data without human guidance</a:t>
            </a:r>
          </a:p>
        </p:txBody>
      </p:sp>
      <p:sp>
        <p:nvSpPr>
          <p:cNvPr id="204" name="Supervised Learning…"/>
          <p:cNvSpPr/>
          <p:nvPr/>
        </p:nvSpPr>
        <p:spPr>
          <a:xfrm>
            <a:off x="1059420" y="6770578"/>
            <a:ext cx="9079031" cy="2079843"/>
          </a:xfrm>
          <a:prstGeom prst="roundRect">
            <a:avLst>
              <a:gd name="adj" fmla="val 20302"/>
            </a:avLst>
          </a:prstGeom>
          <a:solidFill>
            <a:srgbClr val="8BB7E9">
              <a:alpha val="33596"/>
            </a:srgb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p>
            <a:pPr>
              <a:spcBef>
                <a:spcPts val="2600"/>
              </a:spcBef>
              <a:defRPr sz="3500">
                <a:solidFill>
                  <a:srgbClr val="7E8080"/>
                </a:solidFill>
              </a:defRPr>
            </a:pPr>
            <a:r>
              <a:t>Supervised Learning</a:t>
            </a:r>
          </a:p>
          <a:p>
            <a:pPr>
              <a:defRPr sz="3000">
                <a:solidFill>
                  <a:srgbClr val="7E8080"/>
                </a:solidFill>
              </a:defRPr>
            </a:pPr>
            <a:r>
              <a:rPr b="1">
                <a:latin typeface="Helvetica Neue"/>
                <a:ea typeface="Helvetica Neue"/>
                <a:cs typeface="Helvetica Neue"/>
                <a:sym typeface="Helvetica Neue"/>
              </a:rPr>
              <a:t>Learn</a:t>
            </a:r>
            <a:r>
              <a:t> </a:t>
            </a:r>
            <a:r>
              <a:rPr b="1">
                <a:latin typeface="Helvetica Neue"/>
                <a:ea typeface="Helvetica Neue"/>
                <a:cs typeface="Helvetica Neue"/>
                <a:sym typeface="Helvetica Neue"/>
              </a:rPr>
              <a:t>patterns</a:t>
            </a:r>
            <a:r>
              <a:t> which best replicate a predefined outcome</a:t>
            </a:r>
          </a:p>
        </p:txBody>
      </p:sp>
      <p:sp>
        <p:nvSpPr>
          <p:cNvPr id="205" name="Reinforcement Learning…"/>
          <p:cNvSpPr/>
          <p:nvPr/>
        </p:nvSpPr>
        <p:spPr>
          <a:xfrm>
            <a:off x="1075520" y="9850494"/>
            <a:ext cx="9079031" cy="2565262"/>
          </a:xfrm>
          <a:prstGeom prst="roundRect">
            <a:avLst>
              <a:gd name="adj" fmla="val 23857"/>
            </a:avLst>
          </a:prstGeom>
          <a:solidFill>
            <a:srgbClr val="8BB7E9">
              <a:alpha val="33596"/>
            </a:srgb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p>
            <a:pPr>
              <a:spcBef>
                <a:spcPts val="2600"/>
              </a:spcBef>
              <a:defRPr sz="3500">
                <a:solidFill>
                  <a:srgbClr val="7E8080"/>
                </a:solidFill>
              </a:defRPr>
            </a:pPr>
            <a:r>
              <a:t>Reinforcement Learning</a:t>
            </a:r>
          </a:p>
          <a:p>
            <a:pPr>
              <a:defRPr sz="3000">
                <a:solidFill>
                  <a:srgbClr val="7E8080"/>
                </a:solidFill>
              </a:defRPr>
            </a:pPr>
            <a:r>
              <a:t>Learn to </a:t>
            </a:r>
            <a:r>
              <a:rPr b="1">
                <a:latin typeface="Helvetica Neue"/>
                <a:ea typeface="Helvetica Neue"/>
                <a:cs typeface="Helvetica Neue"/>
                <a:sym typeface="Helvetica Neue"/>
              </a:rPr>
              <a:t>apply</a:t>
            </a:r>
            <a:r>
              <a:t> optimal </a:t>
            </a:r>
            <a:r>
              <a:rPr b="1">
                <a:latin typeface="Helvetica Neue"/>
                <a:ea typeface="Helvetica Neue"/>
                <a:cs typeface="Helvetica Neue"/>
                <a:sym typeface="Helvetica Neue"/>
              </a:rPr>
              <a:t>policies</a:t>
            </a:r>
            <a:r>
              <a:t> in a particular environment given specific reward incentives</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ModernPortfolio">
  <a:themeElements>
    <a:clrScheme name="ModernPortfolio">
      <a:dk1>
        <a:srgbClr val="000000"/>
      </a:dk1>
      <a:lt1>
        <a:srgbClr val="FFFFFF"/>
      </a:lt1>
      <a:dk2>
        <a:srgbClr val="5C5C5C"/>
      </a:dk2>
      <a:lt2>
        <a:srgbClr val="CBCBCB"/>
      </a:lt2>
      <a:accent1>
        <a:srgbClr val="557E8A"/>
      </a:accent1>
      <a:accent2>
        <a:srgbClr val="88885A"/>
      </a:accent2>
      <a:accent3>
        <a:srgbClr val="B29E85"/>
      </a:accent3>
      <a:accent4>
        <a:srgbClr val="BB7B52"/>
      </a:accent4>
      <a:accent5>
        <a:srgbClr val="CF7F66"/>
      </a:accent5>
      <a:accent6>
        <a:srgbClr val="62647B"/>
      </a:accent6>
      <a:hlink>
        <a:srgbClr val="0000FF"/>
      </a:hlink>
      <a:folHlink>
        <a:srgbClr val="FF00FF"/>
      </a:folHlink>
    </a:clrScheme>
    <a:fontScheme name="ModernPortfolio">
      <a:majorFont>
        <a:latin typeface="Helvetica Neue Light"/>
        <a:ea typeface="Helvetica Neue Light"/>
        <a:cs typeface="Helvetica Neue Light"/>
      </a:majorFont>
      <a:minorFont>
        <a:latin typeface="Helvetica Neue Light"/>
        <a:ea typeface="Helvetica Neue Light"/>
        <a:cs typeface="Helvetica Neue Light"/>
      </a:minorFont>
    </a:fontScheme>
    <a:fmtScheme name="ModernPortfol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atOff val="12166"/>
            <a:lumOff val="-13042"/>
          </a:schemeClr>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FFFFFF"/>
            </a:solidFill>
            <a:effectLst/>
            <a:uFillTx/>
            <a:latin typeface="+mn-lt"/>
            <a:ea typeface="+mn-ea"/>
            <a:cs typeface="+mn-cs"/>
            <a:sym typeface="Helvetica Neue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12700" cap="flat">
          <a:solidFill>
            <a:srgbClr val="ABABAB"/>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000000"/>
            </a:solidFill>
            <a:effectLst/>
            <a:uFillTx/>
            <a:latin typeface="+mn-lt"/>
            <a:ea typeface="+mn-ea"/>
            <a:cs typeface="+mn-cs"/>
            <a:sym typeface="Helvetica Neue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ModernPortfolio">
  <a:themeElements>
    <a:clrScheme name="ModernPortfolio">
      <a:dk1>
        <a:srgbClr val="000000"/>
      </a:dk1>
      <a:lt1>
        <a:srgbClr val="FFFFFF"/>
      </a:lt1>
      <a:dk2>
        <a:srgbClr val="5C5C5C"/>
      </a:dk2>
      <a:lt2>
        <a:srgbClr val="CBCBCB"/>
      </a:lt2>
      <a:accent1>
        <a:srgbClr val="557E8A"/>
      </a:accent1>
      <a:accent2>
        <a:srgbClr val="88885A"/>
      </a:accent2>
      <a:accent3>
        <a:srgbClr val="B29E85"/>
      </a:accent3>
      <a:accent4>
        <a:srgbClr val="BB7B52"/>
      </a:accent4>
      <a:accent5>
        <a:srgbClr val="CF7F66"/>
      </a:accent5>
      <a:accent6>
        <a:srgbClr val="62647B"/>
      </a:accent6>
      <a:hlink>
        <a:srgbClr val="0000FF"/>
      </a:hlink>
      <a:folHlink>
        <a:srgbClr val="FF00FF"/>
      </a:folHlink>
    </a:clrScheme>
    <a:fontScheme name="ModernPortfolio">
      <a:majorFont>
        <a:latin typeface="Helvetica Neue Light"/>
        <a:ea typeface="Helvetica Neue Light"/>
        <a:cs typeface="Helvetica Neue Light"/>
      </a:majorFont>
      <a:minorFont>
        <a:latin typeface="Helvetica Neue Light"/>
        <a:ea typeface="Helvetica Neue Light"/>
        <a:cs typeface="Helvetica Neue Light"/>
      </a:minorFont>
    </a:fontScheme>
    <a:fmtScheme name="ModernPortfol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atOff val="12166"/>
            <a:lumOff val="-13042"/>
          </a:schemeClr>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FFFFFF"/>
            </a:solidFill>
            <a:effectLst/>
            <a:uFillTx/>
            <a:latin typeface="+mn-lt"/>
            <a:ea typeface="+mn-ea"/>
            <a:cs typeface="+mn-cs"/>
            <a:sym typeface="Helvetica Neue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12700" cap="flat">
          <a:solidFill>
            <a:srgbClr val="ABABAB"/>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000000"/>
            </a:solidFill>
            <a:effectLst/>
            <a:uFillTx/>
            <a:latin typeface="+mn-lt"/>
            <a:ea typeface="+mn-ea"/>
            <a:cs typeface="+mn-cs"/>
            <a:sym typeface="Helvetica Neue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